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71F3A8C-F1D6-4FC2-A090-3AE28FFAF2EC}">
  <a:tblStyle styleId="{E71F3A8C-F1D6-4FC2-A090-3AE28FFAF2E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curity.stackexchange.com/a/51983/35405"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Nvidea GeForce GTX970 = 292,000,000 Hashes / Second</a:t>
            </a:r>
            <a:endParaRPr/>
          </a:p>
        </p:txBody>
      </p:sp>
      <p:sp>
        <p:nvSpPr>
          <p:cNvPr id="199" name="Google Shape;19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en-US"/>
              <a:t>123456</a:t>
            </a:r>
            <a:endParaRPr/>
          </a:p>
          <a:p>
            <a:pPr indent="-228600" lvl="0" marL="228600" rtl="0" algn="l">
              <a:spcBef>
                <a:spcPts val="0"/>
              </a:spcBef>
              <a:spcAft>
                <a:spcPts val="0"/>
              </a:spcAft>
              <a:buClr>
                <a:schemeClr val="dk1"/>
              </a:buClr>
              <a:buSzPts val="1200"/>
              <a:buFont typeface="Calibri"/>
              <a:buAutoNum type="arabicPeriod"/>
            </a:pPr>
            <a:r>
              <a:rPr lang="en-US"/>
              <a:t>Password</a:t>
            </a:r>
            <a:endParaRPr/>
          </a:p>
          <a:p>
            <a:pPr indent="-228600" lvl="0" marL="228600" rtl="0" algn="l">
              <a:spcBef>
                <a:spcPts val="0"/>
              </a:spcBef>
              <a:spcAft>
                <a:spcPts val="0"/>
              </a:spcAft>
              <a:buClr>
                <a:schemeClr val="dk1"/>
              </a:buClr>
              <a:buSzPts val="1200"/>
              <a:buFont typeface="Calibri"/>
              <a:buAutoNum type="arabicPeriod"/>
            </a:pPr>
            <a:r>
              <a:rPr lang="en-US"/>
              <a:t>12345678</a:t>
            </a:r>
            <a:endParaRPr/>
          </a:p>
          <a:p>
            <a:pPr indent="-228600" lvl="0" marL="228600" rtl="0" algn="l">
              <a:spcBef>
                <a:spcPts val="0"/>
              </a:spcBef>
              <a:spcAft>
                <a:spcPts val="0"/>
              </a:spcAft>
              <a:buClr>
                <a:schemeClr val="dk1"/>
              </a:buClr>
              <a:buSzPts val="1200"/>
              <a:buFont typeface="Calibri"/>
              <a:buAutoNum type="arabicPeriod"/>
            </a:pPr>
            <a:r>
              <a:rPr lang="en-US"/>
              <a:t>Qwerty</a:t>
            </a:r>
            <a:endParaRPr/>
          </a:p>
          <a:p>
            <a:pPr indent="-228600" lvl="0" marL="228600" rtl="0" algn="l">
              <a:spcBef>
                <a:spcPts val="0"/>
              </a:spcBef>
              <a:spcAft>
                <a:spcPts val="0"/>
              </a:spcAft>
              <a:buClr>
                <a:schemeClr val="dk1"/>
              </a:buClr>
              <a:buSzPts val="1200"/>
              <a:buFont typeface="Calibri"/>
              <a:buAutoNum type="arabicPeriod"/>
            </a:pPr>
            <a:r>
              <a:rPr lang="en-US"/>
              <a:t>12345</a:t>
            </a:r>
            <a:endParaRPr/>
          </a:p>
          <a:p>
            <a:pPr indent="-228600" lvl="0" marL="228600" rtl="0" algn="l">
              <a:spcBef>
                <a:spcPts val="0"/>
              </a:spcBef>
              <a:spcAft>
                <a:spcPts val="0"/>
              </a:spcAft>
              <a:buClr>
                <a:schemeClr val="dk1"/>
              </a:buClr>
              <a:buSzPts val="1200"/>
              <a:buFont typeface="Calibri"/>
              <a:buAutoNum type="arabicPeriod"/>
            </a:pPr>
            <a:r>
              <a:rPr lang="en-US"/>
              <a:t>123456789</a:t>
            </a:r>
            <a:endParaRPr/>
          </a:p>
          <a:p>
            <a:pPr indent="-228600" lvl="0" marL="228600" rtl="0" algn="l">
              <a:spcBef>
                <a:spcPts val="0"/>
              </a:spcBef>
              <a:spcAft>
                <a:spcPts val="0"/>
              </a:spcAft>
              <a:buClr>
                <a:schemeClr val="dk1"/>
              </a:buClr>
              <a:buSzPts val="1200"/>
              <a:buFont typeface="Calibri"/>
              <a:buAutoNum type="arabicPeriod"/>
            </a:pPr>
            <a:r>
              <a:rPr lang="en-US"/>
              <a:t>Letmein</a:t>
            </a:r>
            <a:endParaRPr/>
          </a:p>
          <a:p>
            <a:pPr indent="-228600" lvl="0" marL="228600" rtl="0" algn="l">
              <a:spcBef>
                <a:spcPts val="0"/>
              </a:spcBef>
              <a:spcAft>
                <a:spcPts val="0"/>
              </a:spcAft>
              <a:buClr>
                <a:schemeClr val="dk1"/>
              </a:buClr>
              <a:buSzPts val="1200"/>
              <a:buFont typeface="Calibri"/>
              <a:buAutoNum type="arabicPeriod"/>
            </a:pPr>
            <a:r>
              <a:rPr lang="en-US"/>
              <a:t>1234567</a:t>
            </a:r>
            <a:endParaRPr/>
          </a:p>
          <a:p>
            <a:pPr indent="-228600" lvl="0" marL="228600" rtl="0" algn="l">
              <a:spcBef>
                <a:spcPts val="0"/>
              </a:spcBef>
              <a:spcAft>
                <a:spcPts val="0"/>
              </a:spcAft>
              <a:buClr>
                <a:schemeClr val="dk1"/>
              </a:buClr>
              <a:buSzPts val="1200"/>
              <a:buFont typeface="Calibri"/>
              <a:buAutoNum type="arabicPeriod"/>
            </a:pPr>
            <a:r>
              <a:rPr lang="en-US"/>
              <a:t>Football</a:t>
            </a:r>
            <a:endParaRPr/>
          </a:p>
          <a:p>
            <a:pPr indent="-228600" lvl="0" marL="228600" rtl="0" algn="l">
              <a:spcBef>
                <a:spcPts val="0"/>
              </a:spcBef>
              <a:spcAft>
                <a:spcPts val="0"/>
              </a:spcAft>
              <a:buClr>
                <a:schemeClr val="dk1"/>
              </a:buClr>
              <a:buSzPts val="1200"/>
              <a:buFont typeface="Calibri"/>
              <a:buAutoNum type="arabicPeriod"/>
            </a:pPr>
            <a:r>
              <a:rPr lang="en-US"/>
              <a:t>iloveyou</a:t>
            </a:r>
            <a:endParaRPr/>
          </a:p>
        </p:txBody>
      </p:sp>
      <p:sp>
        <p:nvSpPr>
          <p:cNvPr id="207" name="Google Shape;20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Nonce = Salt</a:t>
            </a:r>
            <a:endParaRPr/>
          </a:p>
          <a:p>
            <a:pPr indent="0" lvl="0" marL="0" rtl="0" algn="l">
              <a:spcBef>
                <a:spcPts val="0"/>
              </a:spcBef>
              <a:spcAft>
                <a:spcPts val="0"/>
              </a:spcAft>
              <a:buNone/>
            </a:pPr>
            <a:r>
              <a:rPr lang="en-US"/>
              <a:t>So even if a password account is compromised – then all of the passwords that are the same are not compromised.  If one password is hacked due to a brute force attempt then the hacker has to start all over again to hack an identical password.</a:t>
            </a:r>
            <a:endParaRPr/>
          </a:p>
        </p:txBody>
      </p:sp>
      <p:sp>
        <p:nvSpPr>
          <p:cNvPr id="215" name="Google Shape;21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A salt is random text added to the string to be hashed. For example, you don't hash my_secret_password; you hash something like 1jfSLKe$*@SL$#)(Sslkfs$34:my_secret_password. The reason for this is that it makes it hard to set up a "rainbow table" to brute-force the passwords, even if the entire database of hashed passwords is stolen. If every password has a different salt, only the very weakest passwords (like "password" or "123456", which you should prohibit anyway) will be guessed.</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 cost is a measure of how many times to run the hash -- how slow it is. You want it to be slow. Again, this is a redundant layer of security for if the hashed passwords are stolen. It makes it prohibitively expensive to brute-force anything.</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You can read a good description here: </a:t>
            </a:r>
            <a:r>
              <a:rPr b="0" i="0" lang="en-US" sz="1200" u="sng" strike="noStrike">
                <a:solidFill>
                  <a:schemeClr val="hlink"/>
                </a:solidFill>
                <a:latin typeface="Calibri"/>
                <a:ea typeface="Calibri"/>
                <a:cs typeface="Calibri"/>
                <a:sym typeface="Calibri"/>
                <a:hlinkClick r:id="rId2"/>
              </a:rPr>
              <a:t>https://security.stackexchange.com/a/51983/35405</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NAME</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lang="en-US"/>
              <a:t>argon2 - generate argon2 hashes </a:t>
            </a:r>
            <a:r>
              <a:rPr b="1" i="0" lang="en-US" sz="1200">
                <a:solidFill>
                  <a:schemeClr val="dk1"/>
                </a:solidFill>
                <a:latin typeface="Calibri"/>
                <a:ea typeface="Calibri"/>
                <a:cs typeface="Calibri"/>
                <a:sym typeface="Calibri"/>
              </a:rPr>
              <a:t>SYNOPSIS</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lang="en-US"/>
              <a:t>argon2</a:t>
            </a:r>
            <a:r>
              <a:rPr lang="en-US"/>
              <a:t> </a:t>
            </a:r>
            <a:r>
              <a:rPr b="1" lang="en-US"/>
              <a:t>salt</a:t>
            </a:r>
            <a:r>
              <a:rPr lang="en-US"/>
              <a:t> [</a:t>
            </a:r>
            <a:r>
              <a:rPr b="1" lang="en-US"/>
              <a:t>OPTIONS</a:t>
            </a:r>
            <a:r>
              <a:rPr lang="en-US"/>
              <a:t>] </a:t>
            </a:r>
            <a:r>
              <a:rPr b="1" i="0" lang="en-US" sz="1200">
                <a:solidFill>
                  <a:schemeClr val="dk1"/>
                </a:solidFill>
                <a:latin typeface="Calibri"/>
                <a:ea typeface="Calibri"/>
                <a:cs typeface="Calibri"/>
                <a:sym typeface="Calibri"/>
              </a:rPr>
              <a:t>DESCRIPTION</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lang="en-US"/>
              <a:t>Generate Argon2 hashes from the command line. The supplied salt (the first argument to the command) must be at least 8 octets in length, and the password is supplied on standard input. By default, this uses Argon2i variant (where memory access is independent of secret data) which is the preferred one for password hashing and password-based key derivation. </a:t>
            </a:r>
            <a:r>
              <a:rPr b="1" i="0" lang="en-US" sz="1200">
                <a:solidFill>
                  <a:schemeClr val="dk1"/>
                </a:solidFill>
                <a:latin typeface="Calibri"/>
                <a:ea typeface="Calibri"/>
                <a:cs typeface="Calibri"/>
                <a:sym typeface="Calibri"/>
              </a:rPr>
              <a:t>OPTIONS</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lang="en-US"/>
              <a:t>-h</a:t>
            </a:r>
            <a:r>
              <a:rPr lang="en-US"/>
              <a:t> Display tool usage </a:t>
            </a:r>
            <a:r>
              <a:rPr b="1" lang="en-US"/>
              <a:t>-d</a:t>
            </a:r>
            <a:r>
              <a:rPr lang="en-US"/>
              <a:t> Use Argon2d instead of Argon2i (Argon2i is the default) </a:t>
            </a:r>
            <a:r>
              <a:rPr b="1" lang="en-US"/>
              <a:t>-id</a:t>
            </a:r>
            <a:r>
              <a:rPr lang="en-US"/>
              <a:t> Use Argon2id instead of Argon2i (Argon2i is the default) </a:t>
            </a:r>
            <a:r>
              <a:rPr b="1" lang="en-US"/>
              <a:t>-t</a:t>
            </a:r>
            <a:r>
              <a:rPr lang="en-US"/>
              <a:t> </a:t>
            </a:r>
            <a:r>
              <a:rPr lang="en-US" u="sng"/>
              <a:t>N</a:t>
            </a:r>
            <a:r>
              <a:rPr lang="en-US"/>
              <a:t> Sets the number of iterations to N (default = 3) </a:t>
            </a:r>
            <a:r>
              <a:rPr b="1" lang="en-US"/>
              <a:t>-m</a:t>
            </a:r>
            <a:r>
              <a:rPr lang="en-US"/>
              <a:t> </a:t>
            </a:r>
            <a:r>
              <a:rPr lang="en-US" u="sng"/>
              <a:t>N</a:t>
            </a:r>
            <a:r>
              <a:rPr lang="en-US"/>
              <a:t> Sets the memory usage of 2^N KiB (default = 12) </a:t>
            </a:r>
            <a:r>
              <a:rPr b="1" lang="en-US"/>
              <a:t>-p</a:t>
            </a:r>
            <a:r>
              <a:rPr lang="en-US"/>
              <a:t> </a:t>
            </a:r>
            <a:r>
              <a:rPr lang="en-US" u="sng"/>
              <a:t>N</a:t>
            </a:r>
            <a:r>
              <a:rPr lang="en-US"/>
              <a:t> Sets parallelism to N threads (default = 1) </a:t>
            </a:r>
            <a:r>
              <a:rPr b="1" lang="en-US"/>
              <a:t>-l</a:t>
            </a:r>
            <a:r>
              <a:rPr lang="en-US"/>
              <a:t> </a:t>
            </a:r>
            <a:r>
              <a:rPr lang="en-US" u="sng"/>
              <a:t>N</a:t>
            </a:r>
            <a:r>
              <a:rPr lang="en-US"/>
              <a:t> Sets hash output length to N bytes (default = 32) </a:t>
            </a:r>
            <a:r>
              <a:rPr b="1" lang="en-US"/>
              <a:t>-e</a:t>
            </a:r>
            <a:r>
              <a:rPr lang="en-US"/>
              <a:t> Output only encoded hash </a:t>
            </a:r>
            <a:r>
              <a:rPr b="1" lang="en-US"/>
              <a:t>-r</a:t>
            </a:r>
            <a:r>
              <a:rPr lang="en-US"/>
              <a:t> Output only the raw bytes of the hash</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git clone </a:t>
            </a:r>
            <a:r>
              <a:rPr lang="en-US"/>
              <a:t>https://github.com/P-H-C/phc-winner-argon2.git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cd ./phc-winner-argon2</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sudo make install</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./argon2</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26" name="Google Shape;22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power in blockchain comes from hashing and the creative uses of Proof of Work algorithm</a:t>
            </a:r>
            <a:endParaRPr/>
          </a:p>
        </p:txBody>
      </p:sp>
      <p:sp>
        <p:nvSpPr>
          <p:cNvPr id="315" name="Google Shape;31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https://github.com/fenago/advblockchain/blob/master/lab2_solution_main.js</a:t>
            </a:r>
            <a:endParaRPr/>
          </a:p>
        </p:txBody>
      </p:sp>
      <p:sp>
        <p:nvSpPr>
          <p:cNvPr id="390" name="Google Shape;39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https://motherboard.vice.com/en_us/article/7xdeby/t-mobile-stores-part-of-customers-passwords-in-plaintext-says-it-has-amazingly-good-security</a:t>
            </a:r>
            <a:endParaRPr/>
          </a:p>
          <a:p>
            <a:pPr indent="0" lvl="0" marL="0" rtl="0" algn="l">
              <a:spcBef>
                <a:spcPts val="0"/>
              </a:spcBef>
              <a:spcAft>
                <a:spcPts val="0"/>
              </a:spcAft>
              <a:buNone/>
            </a:pPr>
            <a:r>
              <a:rPr lang="en-US"/>
              <a:t>https://gizmodo.com/github-tells-some-users-it-accidentally-stored-their-pa-1825702783</a:t>
            </a:r>
            <a:endParaRPr/>
          </a:p>
          <a:p>
            <a:pPr indent="0" lvl="0" marL="0" rtl="0" algn="l">
              <a:spcBef>
                <a:spcPts val="0"/>
              </a:spcBef>
              <a:spcAft>
                <a:spcPts val="0"/>
              </a:spcAft>
              <a:buNone/>
            </a:pPr>
            <a:r>
              <a:rPr lang="en-US"/>
              <a:t>https://github.com/plaintextoffenders/plaintextoffenders/blob/master/offenders.csv</a:t>
            </a:r>
            <a:endParaRPr/>
          </a:p>
          <a:p>
            <a:pPr indent="0" lvl="0" marL="0" rtl="0" algn="l">
              <a:spcBef>
                <a:spcPts val="0"/>
              </a:spcBef>
              <a:spcAft>
                <a:spcPts val="0"/>
              </a:spcAft>
              <a:buNone/>
            </a:pPr>
            <a:r>
              <a:rPr lang="en-US"/>
              <a:t>https://v3rmillion.net/showthread.php?tid=521496   // neopets breach… 26 million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6" name="Google Shape;12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Crowdfunding / ICO</a:t>
            </a:r>
            <a:br>
              <a:rPr lang="en-US"/>
            </a:br>
            <a:r>
              <a:rPr lang="en-US"/>
              <a:t>Banks:  Loans/Automatic Payments</a:t>
            </a:r>
            <a:endParaRPr/>
          </a:p>
          <a:p>
            <a:pPr indent="0" lvl="0" marL="0" rtl="0" algn="l">
              <a:spcBef>
                <a:spcPts val="0"/>
              </a:spcBef>
              <a:spcAft>
                <a:spcPts val="0"/>
              </a:spcAft>
              <a:buNone/>
            </a:pPr>
            <a:r>
              <a:rPr lang="en-US"/>
              <a:t>Insurance: Process Claims</a:t>
            </a:r>
            <a:endParaRPr/>
          </a:p>
          <a:p>
            <a:pPr indent="0" lvl="0" marL="0" rtl="0" algn="l">
              <a:spcBef>
                <a:spcPts val="0"/>
              </a:spcBef>
              <a:spcAft>
                <a:spcPts val="0"/>
              </a:spcAft>
              <a:buNone/>
            </a:pPr>
            <a:r>
              <a:rPr lang="en-US"/>
              <a:t>Postal:  Payment on Delivery</a:t>
            </a:r>
            <a:endParaRPr/>
          </a:p>
          <a:p>
            <a:pPr indent="0" lvl="0" marL="0" rtl="0" algn="l">
              <a:spcBef>
                <a:spcPts val="0"/>
              </a:spcBef>
              <a:spcAft>
                <a:spcPts val="0"/>
              </a:spcAft>
              <a:buNone/>
            </a:pPr>
            <a:r>
              <a:rPr lang="en-US"/>
              <a:t>Food Safety:</a:t>
            </a:r>
            <a:endParaRPr/>
          </a:p>
          <a:p>
            <a:pPr indent="0" lvl="0" marL="0" rtl="0" algn="l">
              <a:spcBef>
                <a:spcPts val="0"/>
              </a:spcBef>
              <a:spcAft>
                <a:spcPts val="0"/>
              </a:spcAft>
              <a:buNone/>
            </a:pPr>
            <a:r>
              <a:rPr lang="en-US"/>
              <a:t>Security:  Mark bad IPs</a:t>
            </a:r>
            <a:endParaRPr/>
          </a:p>
        </p:txBody>
      </p:sp>
      <p:sp>
        <p:nvSpPr>
          <p:cNvPr id="513" name="Google Shape;51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https://www.forbes.com/sites/thomasbrewster/2015/10/28/000webhost-database-leak/#bd008a960988</a:t>
            </a:r>
            <a:endParaRPr/>
          </a:p>
          <a:p>
            <a:pPr indent="0" lvl="0" marL="0" rtl="0" algn="l">
              <a:spcBef>
                <a:spcPts val="0"/>
              </a:spcBef>
              <a:spcAft>
                <a:spcPts val="0"/>
              </a:spcAft>
              <a:buNone/>
            </a:pPr>
            <a:r>
              <a:t/>
            </a:r>
            <a:endParaRPr/>
          </a:p>
        </p:txBody>
      </p:sp>
      <p:sp>
        <p:nvSpPr>
          <p:cNvPr id="150" name="Google Shape;15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issues are that under the encryption layer… there is still a plain text password.</a:t>
            </a:r>
            <a:endParaRPr/>
          </a:p>
          <a:p>
            <a:pPr indent="0" lvl="0" marL="0" rtl="0" algn="l">
              <a:spcBef>
                <a:spcPts val="0"/>
              </a:spcBef>
              <a:spcAft>
                <a:spcPts val="0"/>
              </a:spcAft>
              <a:buNone/>
            </a:pPr>
            <a:r>
              <a:rPr lang="en-US"/>
              <a:t>Also, encryption is designed to be a 2 way street.  If the private key is compromised… so is your password.</a:t>
            </a:r>
            <a:endParaRPr/>
          </a:p>
        </p:txBody>
      </p:sp>
      <p:sp>
        <p:nvSpPr>
          <p:cNvPr id="158" name="Google Shape;15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test this – go to passwordsgenerator.net/sha256-hash-generator/    and put in Ernesto Lee lives in Florida and validate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calculate the HASH of a password but you can not calculate the password from a HASH</a:t>
            </a:r>
            <a:endParaRPr/>
          </a:p>
        </p:txBody>
      </p:sp>
      <p:sp>
        <p:nvSpPr>
          <p:cNvPr id="181" name="Google Shape;18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0" name="Shape 90"/>
        <p:cNvGrpSpPr/>
        <p:nvPr/>
      </p:nvGrpSpPr>
      <p:grpSpPr>
        <a:xfrm>
          <a:off x="0" y="0"/>
          <a:ext cx="0" cy="0"/>
          <a:chOff x="0" y="0"/>
          <a:chExt cx="0" cy="0"/>
        </a:xfrm>
      </p:grpSpPr>
      <p:sp>
        <p:nvSpPr>
          <p:cNvPr id="91" name="Google Shape;9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 name="Google Shape;9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7" name="Shape 27"/>
        <p:cNvGrpSpPr/>
        <p:nvPr/>
      </p:nvGrpSpPr>
      <p:grpSpPr>
        <a:xfrm>
          <a:off x="0" y="0"/>
          <a:ext cx="0" cy="0"/>
          <a:chOff x="0" y="0"/>
          <a:chExt cx="0" cy="0"/>
        </a:xfrm>
      </p:grpSpPr>
      <p:sp>
        <p:nvSpPr>
          <p:cNvPr id="28" name="Google Shape;28;p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 name="Google Shape;30;p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 name="Google Shape;32;p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3" name="Shape 43"/>
        <p:cNvGrpSpPr/>
        <p:nvPr/>
      </p:nvGrpSpPr>
      <p:grpSpPr>
        <a:xfrm>
          <a:off x="0" y="0"/>
          <a:ext cx="0" cy="0"/>
          <a:chOff x="0" y="0"/>
          <a:chExt cx="0" cy="0"/>
        </a:xfrm>
      </p:grpSpPr>
      <p:sp>
        <p:nvSpPr>
          <p:cNvPr id="44" name="Google Shape;44;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7" name="Google Shape;8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8" name="Google Shape;8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9" name="Google Shape;8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ithub.com/fenago/advblockchain/blob/master/lab1_main.j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hyperlink" Target="https://anders.com/blockchain/blockchain.html" TargetMode="External"/><Relationship Id="rId5" Type="http://schemas.openxmlformats.org/officeDocument/2006/relationships/hyperlink" Target="https://anders.com/blockchain/public-private-keys/key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github.com/fenago/advblockchain/blob/master/lab2_main.js" TargetMode="External"/><Relationship Id="rId4" Type="http://schemas.openxmlformats.org/officeDocument/2006/relationships/hyperlink" Target="https://github.com/fenago/advblockchain/blob/master/lab2_solution_main.j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github.com/fenago/advblockchain/blob/master/lab3_main.js" TargetMode="External"/><Relationship Id="rId4" Type="http://schemas.openxmlformats.org/officeDocument/2006/relationships/hyperlink" Target="https://github.com/fenago/advblockchain/blob/master/lab3_solution_main.j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github.com/fenago/advblockchain/blob/master/lab4_main.js" TargetMode="External"/><Relationship Id="rId4" Type="http://schemas.openxmlformats.org/officeDocument/2006/relationships/hyperlink" Target="https://github.com/fenago/advblockchain/blob/master/lab4_solution_main.j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fenago/advblockchain/blob/master/lab5_main.js" TargetMode="External"/><Relationship Id="rId4" Type="http://schemas.openxmlformats.org/officeDocument/2006/relationships/hyperlink" Target="https://github.com/fenago/advblockchain/blob/master/lab5_solution_main.j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github.com/fenago/advblockchain/blob/master/lab6_main.js" TargetMode="External"/><Relationship Id="rId4" Type="http://schemas.openxmlformats.org/officeDocument/2006/relationships/hyperlink" Target="https://github.com/fenago/advblockchain/blob/master/lab6_solution_main.j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github.com/fenago/advblockchain/blob/master/lab7_main.js" TargetMode="External"/><Relationship Id="rId4" Type="http://schemas.openxmlformats.org/officeDocument/2006/relationships/hyperlink" Target="https://github.com/fenago/advblockchain/blob/master/lab7_solution_main.j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9" name="Shape 99"/>
        <p:cNvGrpSpPr/>
        <p:nvPr/>
      </p:nvGrpSpPr>
      <p:grpSpPr>
        <a:xfrm>
          <a:off x="0" y="0"/>
          <a:ext cx="0" cy="0"/>
          <a:chOff x="0" y="0"/>
          <a:chExt cx="0" cy="0"/>
        </a:xfrm>
      </p:grpSpPr>
      <p:sp>
        <p:nvSpPr>
          <p:cNvPr id="100" name="Google Shape;100;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1" name="Google Shape;101;p15"/>
          <p:cNvSpPr/>
          <p:nvPr/>
        </p:nvSpPr>
        <p:spPr>
          <a:xfrm>
            <a:off x="0" y="2030410"/>
            <a:ext cx="7005134" cy="4827590"/>
          </a:xfrm>
          <a:custGeom>
            <a:rect b="b" l="l" r="r" t="t"/>
            <a:pathLst>
              <a:path extrusionOk="0" h="4827590" w="7005134">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2" name="Google Shape;102;p15"/>
          <p:cNvSpPr txBox="1"/>
          <p:nvPr>
            <p:ph type="ctrTitle"/>
          </p:nvPr>
        </p:nvSpPr>
        <p:spPr>
          <a:xfrm>
            <a:off x="1158240" y="1122363"/>
            <a:ext cx="6339840"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262626"/>
              </a:buClr>
              <a:buSzPts val="6600"/>
              <a:buFont typeface="Calibri"/>
              <a:buNone/>
            </a:pPr>
            <a:r>
              <a:rPr lang="en-US" sz="6600">
                <a:solidFill>
                  <a:srgbClr val="262626"/>
                </a:solidFill>
              </a:rPr>
              <a:t>Blockchain</a:t>
            </a:r>
            <a:endParaRPr/>
          </a:p>
        </p:txBody>
      </p:sp>
      <p:sp>
        <p:nvSpPr>
          <p:cNvPr id="103" name="Google Shape;103;p15"/>
          <p:cNvSpPr txBox="1"/>
          <p:nvPr>
            <p:ph idx="1" type="subTitle"/>
          </p:nvPr>
        </p:nvSpPr>
        <p:spPr>
          <a:xfrm>
            <a:off x="1158240" y="4700588"/>
            <a:ext cx="5252288" cy="16557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62626"/>
              </a:buClr>
              <a:buSzPts val="2400"/>
              <a:buNone/>
            </a:pPr>
            <a:r>
              <a:rPr lang="en-US">
                <a:solidFill>
                  <a:srgbClr val="262626"/>
                </a:solidFill>
              </a:rPr>
              <a:t>Ernesto Lee</a:t>
            </a:r>
            <a:endParaRPr/>
          </a:p>
        </p:txBody>
      </p:sp>
      <p:cxnSp>
        <p:nvCxnSpPr>
          <p:cNvPr id="104" name="Google Shape;104;p15"/>
          <p:cNvCxnSpPr/>
          <p:nvPr/>
        </p:nvCxnSpPr>
        <p:spPr>
          <a:xfrm>
            <a:off x="1272540" y="4450080"/>
            <a:ext cx="1234440" cy="0"/>
          </a:xfrm>
          <a:prstGeom prst="straightConnector1">
            <a:avLst/>
          </a:prstGeom>
          <a:noFill/>
          <a:ln cap="flat" cmpd="sng" w="50800">
            <a:solidFill>
              <a:srgbClr val="262626"/>
            </a:solidFill>
            <a:prstDash val="solid"/>
            <a:miter lim="800000"/>
            <a:headEnd len="sm" w="sm" type="none"/>
            <a:tailEnd len="sm" w="sm" type="none"/>
          </a:ln>
        </p:spPr>
      </p:cxnSp>
      <p:sp>
        <p:nvSpPr>
          <p:cNvPr id="105" name="Google Shape;105;p15"/>
          <p:cNvSpPr/>
          <p:nvPr/>
        </p:nvSpPr>
        <p:spPr>
          <a:xfrm>
            <a:off x="8134348" y="1005839"/>
            <a:ext cx="3444236" cy="3444236"/>
          </a:xfrm>
          <a:prstGeom prst="ellipse">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One way property of Hashes</a:t>
            </a:r>
            <a:endParaRPr/>
          </a:p>
        </p:txBody>
      </p:sp>
      <p:sp>
        <p:nvSpPr>
          <p:cNvPr id="194" name="Google Shape;194;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Password 🡪 Hash   but </a:t>
            </a:r>
            <a:r>
              <a:rPr b="1" i="1" lang="en-US" u="sng">
                <a:solidFill>
                  <a:srgbClr val="FF0000"/>
                </a:solidFill>
              </a:rPr>
              <a:t>NEVER</a:t>
            </a:r>
            <a:r>
              <a:rPr lang="en-US"/>
              <a:t>  Hash 🡪 Password</a:t>
            </a:r>
            <a:endParaRPr/>
          </a:p>
          <a:p>
            <a:pPr indent="-228600" lvl="0" marL="228600" rtl="0" algn="l">
              <a:lnSpc>
                <a:spcPct val="90000"/>
              </a:lnSpc>
              <a:spcBef>
                <a:spcPts val="1000"/>
              </a:spcBef>
              <a:spcAft>
                <a:spcPts val="0"/>
              </a:spcAft>
              <a:buClr>
                <a:schemeClr val="dk1"/>
              </a:buClr>
              <a:buSzPts val="2800"/>
              <a:buChar char="•"/>
            </a:pPr>
            <a:r>
              <a:rPr lang="en-US"/>
              <a:t>Or said more broadly</a:t>
            </a:r>
            <a:endParaRPr/>
          </a:p>
          <a:p>
            <a:pPr indent="-228600" lvl="0" marL="228600" rtl="0" algn="l">
              <a:lnSpc>
                <a:spcPct val="90000"/>
              </a:lnSpc>
              <a:spcBef>
                <a:spcPts val="1000"/>
              </a:spcBef>
              <a:spcAft>
                <a:spcPts val="0"/>
              </a:spcAft>
              <a:buClr>
                <a:schemeClr val="dk1"/>
              </a:buClr>
              <a:buSzPts val="2800"/>
              <a:buChar char="•"/>
            </a:pPr>
            <a:r>
              <a:rPr lang="en-US"/>
              <a:t>Data 🡪 Hash   but </a:t>
            </a:r>
            <a:r>
              <a:rPr b="1" i="1" lang="en-US" u="sng">
                <a:solidFill>
                  <a:srgbClr val="FF0000"/>
                </a:solidFill>
              </a:rPr>
              <a:t>NEVER</a:t>
            </a:r>
            <a:r>
              <a:rPr lang="en-US"/>
              <a:t>  Hash 🡪 Data</a:t>
            </a:r>
            <a:endParaRPr/>
          </a:p>
          <a:p>
            <a:pPr indent="-228600" lvl="0" marL="228600" rtl="0" algn="l">
              <a:lnSpc>
                <a:spcPct val="90000"/>
              </a:lnSpc>
              <a:spcBef>
                <a:spcPts val="1000"/>
              </a:spcBef>
              <a:spcAft>
                <a:spcPts val="0"/>
              </a:spcAft>
              <a:buClr>
                <a:schemeClr val="dk1"/>
              </a:buClr>
              <a:buSzPts val="2800"/>
              <a:buChar char="•"/>
            </a:pPr>
            <a:r>
              <a:rPr lang="en-US"/>
              <a:t>This means that if you challenge someone to see if they know the password OR if they have the original data – you do not need to be presented with the password or the original data… only the HASH of the password or the original data.  </a:t>
            </a:r>
            <a:endParaRPr/>
          </a:p>
          <a:p>
            <a:pPr indent="-228600" lvl="1" marL="685800" rtl="0" algn="l">
              <a:lnSpc>
                <a:spcPct val="90000"/>
              </a:lnSpc>
              <a:spcBef>
                <a:spcPts val="500"/>
              </a:spcBef>
              <a:spcAft>
                <a:spcPts val="0"/>
              </a:spcAft>
              <a:buClr>
                <a:schemeClr val="dk1"/>
              </a:buClr>
              <a:buSzPts val="2400"/>
              <a:buChar char="•"/>
            </a:pPr>
            <a:r>
              <a:rPr lang="en-US"/>
              <a:t>This is a key point for understanding WHY hashes are important for passwords as well as why hashes are important for Blockchain.</a:t>
            </a:r>
            <a:endParaRPr/>
          </a:p>
        </p:txBody>
      </p:sp>
      <p:sp>
        <p:nvSpPr>
          <p:cNvPr id="195" name="Google Shape;19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Hashing Problems…</a:t>
            </a:r>
            <a:endParaRPr/>
          </a:p>
        </p:txBody>
      </p:sp>
      <p:sp>
        <p:nvSpPr>
          <p:cNvPr id="202" name="Google Shape;202;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Hashing Algos or usually optimized for speed.  </a:t>
            </a:r>
            <a:endParaRPr/>
          </a:p>
          <a:p>
            <a:pPr indent="-228600" lvl="1" marL="685800" rtl="0" algn="l">
              <a:lnSpc>
                <a:spcPct val="80000"/>
              </a:lnSpc>
              <a:spcBef>
                <a:spcPts val="500"/>
              </a:spcBef>
              <a:spcAft>
                <a:spcPts val="0"/>
              </a:spcAft>
              <a:buClr>
                <a:schemeClr val="dk1"/>
              </a:buClr>
              <a:buSzPts val="2400"/>
              <a:buChar char="•"/>
            </a:pPr>
            <a:r>
              <a:rPr lang="en-US"/>
              <a:t>The more Hashes / Second that can be calculated by the algorithm – the better</a:t>
            </a:r>
            <a:endParaRPr/>
          </a:p>
          <a:p>
            <a:pPr indent="-228600" lvl="0" marL="228600" rtl="0" algn="l">
              <a:lnSpc>
                <a:spcPct val="80000"/>
              </a:lnSpc>
              <a:spcBef>
                <a:spcPts val="1000"/>
              </a:spcBef>
              <a:spcAft>
                <a:spcPts val="0"/>
              </a:spcAft>
              <a:buClr>
                <a:schemeClr val="dk1"/>
              </a:buClr>
              <a:buSzPts val="2800"/>
              <a:buChar char="•"/>
            </a:pPr>
            <a:r>
              <a:rPr lang="en-US"/>
              <a:t>This optimization makes Hashing Algorithms vulnerable for BRUTE FORCE ATTACKES (quantum computing?)</a:t>
            </a:r>
            <a:endParaRPr/>
          </a:p>
          <a:p>
            <a:pPr indent="-228600" lvl="1" marL="685800" rtl="0" algn="l">
              <a:lnSpc>
                <a:spcPct val="80000"/>
              </a:lnSpc>
              <a:spcBef>
                <a:spcPts val="500"/>
              </a:spcBef>
              <a:spcAft>
                <a:spcPts val="0"/>
              </a:spcAft>
              <a:buClr>
                <a:schemeClr val="dk1"/>
              </a:buClr>
              <a:buSzPts val="2400"/>
              <a:buChar char="•"/>
            </a:pPr>
            <a:r>
              <a:rPr lang="en-US"/>
              <a:t>Said another way – Hash(xzy) = KNOWN_Hash   … no… then let’s try  </a:t>
            </a:r>
            <a:endParaRPr/>
          </a:p>
          <a:p>
            <a:pPr indent="0" lvl="1" marL="457200" rtl="0" algn="l">
              <a:lnSpc>
                <a:spcPct val="80000"/>
              </a:lnSpc>
              <a:spcBef>
                <a:spcPts val="500"/>
              </a:spcBef>
              <a:spcAft>
                <a:spcPts val="0"/>
              </a:spcAft>
              <a:buClr>
                <a:schemeClr val="dk1"/>
              </a:buClr>
              <a:buSzPts val="2400"/>
              <a:buNone/>
            </a:pPr>
            <a:r>
              <a:rPr lang="en-US"/>
              <a:t>Hash(xyA) = KNOWN_Hash … etc.</a:t>
            </a:r>
            <a:endParaRPr/>
          </a:p>
          <a:p>
            <a:pPr indent="0" lvl="1" marL="457200" rtl="0" algn="l">
              <a:lnSpc>
                <a:spcPct val="80000"/>
              </a:lnSpc>
              <a:spcBef>
                <a:spcPts val="500"/>
              </a:spcBef>
              <a:spcAft>
                <a:spcPts val="0"/>
              </a:spcAft>
              <a:buClr>
                <a:schemeClr val="dk1"/>
              </a:buClr>
              <a:buSzPts val="2400"/>
              <a:buNone/>
            </a:pPr>
            <a:r>
              <a:rPr lang="en-US"/>
              <a:t>We are counting on the limitations of existing computing power to prevent a hacker from simply going through all known data inputs</a:t>
            </a:r>
            <a:endParaRPr/>
          </a:p>
          <a:p>
            <a:pPr indent="-228600" lvl="0" marL="228600" rtl="0" algn="l">
              <a:lnSpc>
                <a:spcPct val="80000"/>
              </a:lnSpc>
              <a:spcBef>
                <a:spcPts val="1000"/>
              </a:spcBef>
              <a:spcAft>
                <a:spcPts val="0"/>
              </a:spcAft>
              <a:buClr>
                <a:schemeClr val="dk1"/>
              </a:buClr>
              <a:buSzPts val="2800"/>
              <a:buChar char="•"/>
            </a:pPr>
            <a:r>
              <a:rPr lang="en-US"/>
              <a:t>To see the “hashing power” of modern GPU and ASIC hardware:</a:t>
            </a:r>
            <a:endParaRPr/>
          </a:p>
          <a:p>
            <a:pPr indent="-228600" lvl="1" marL="685800" rtl="0" algn="l">
              <a:lnSpc>
                <a:spcPct val="80000"/>
              </a:lnSpc>
              <a:spcBef>
                <a:spcPts val="500"/>
              </a:spcBef>
              <a:spcAft>
                <a:spcPts val="0"/>
              </a:spcAft>
              <a:buClr>
                <a:schemeClr val="dk1"/>
              </a:buClr>
              <a:buSzPts val="2400"/>
              <a:buChar char="•"/>
            </a:pPr>
            <a:r>
              <a:rPr lang="en-US"/>
              <a:t>https://www.nicehash.com/profitability-calculator </a:t>
            </a:r>
            <a:endParaRPr/>
          </a:p>
        </p:txBody>
      </p:sp>
      <p:sp>
        <p:nvSpPr>
          <p:cNvPr id="203" name="Google Shape;20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Hashing Problems Continued…</a:t>
            </a:r>
            <a:endParaRPr/>
          </a:p>
        </p:txBody>
      </p:sp>
      <p:sp>
        <p:nvSpPr>
          <p:cNvPr id="210" name="Google Shape;210;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590"/>
              <a:buChar char="•"/>
            </a:pPr>
            <a:r>
              <a:rPr lang="en-US" sz="2590"/>
              <a:t>Rainbow Tables</a:t>
            </a:r>
            <a:endParaRPr/>
          </a:p>
          <a:p>
            <a:pPr indent="-228600" lvl="1" marL="685800" rtl="0" algn="l">
              <a:lnSpc>
                <a:spcPct val="80000"/>
              </a:lnSpc>
              <a:spcBef>
                <a:spcPts val="500"/>
              </a:spcBef>
              <a:spcAft>
                <a:spcPts val="0"/>
              </a:spcAft>
              <a:buClr>
                <a:schemeClr val="dk1"/>
              </a:buClr>
              <a:buSzPts val="2220"/>
              <a:buChar char="•"/>
            </a:pPr>
            <a:r>
              <a:rPr lang="en-US" sz="2220"/>
              <a:t>Lists of commonly used passwords that have already been hashed and have a known hash</a:t>
            </a:r>
            <a:endParaRPr/>
          </a:p>
          <a:p>
            <a:pPr indent="-228600" lvl="1" marL="685800" rtl="0" algn="l">
              <a:lnSpc>
                <a:spcPct val="80000"/>
              </a:lnSpc>
              <a:spcBef>
                <a:spcPts val="500"/>
              </a:spcBef>
              <a:spcAft>
                <a:spcPts val="0"/>
              </a:spcAft>
              <a:buClr>
                <a:schemeClr val="dk1"/>
              </a:buClr>
              <a:buSzPts val="2220"/>
              <a:buChar char="•"/>
            </a:pPr>
            <a:r>
              <a:rPr lang="en-US" sz="2220"/>
              <a:t>Go to:  sha1-online.com and use SHA256 to hash the word:  Ernesto</a:t>
            </a:r>
            <a:endParaRPr/>
          </a:p>
          <a:p>
            <a:pPr indent="-228600" lvl="2" marL="1143000" rtl="0" algn="l">
              <a:lnSpc>
                <a:spcPct val="80000"/>
              </a:lnSpc>
              <a:spcBef>
                <a:spcPts val="500"/>
              </a:spcBef>
              <a:spcAft>
                <a:spcPts val="0"/>
              </a:spcAft>
              <a:buClr>
                <a:schemeClr val="dk1"/>
              </a:buClr>
              <a:buSzPts val="1850"/>
              <a:buChar char="•"/>
            </a:pPr>
            <a:r>
              <a:rPr b="1" lang="en-US" sz="1850"/>
              <a:t>b2d45c1ee39ac25da7e9d1390a2552afec419af398f405d673917bd2f9bd2eb8</a:t>
            </a:r>
            <a:endParaRPr sz="1850"/>
          </a:p>
          <a:p>
            <a:pPr indent="-228600" lvl="1" marL="685800" rtl="0" algn="l">
              <a:lnSpc>
                <a:spcPct val="80000"/>
              </a:lnSpc>
              <a:spcBef>
                <a:spcPts val="500"/>
              </a:spcBef>
              <a:spcAft>
                <a:spcPts val="0"/>
              </a:spcAft>
              <a:buClr>
                <a:schemeClr val="dk1"/>
              </a:buClr>
              <a:buSzPts val="2220"/>
              <a:buChar char="•"/>
            </a:pPr>
            <a:r>
              <a:rPr lang="en-US" sz="2220"/>
              <a:t>Go to:  crackstation.net and enter the HASH from above … was it able to crack your password?</a:t>
            </a:r>
            <a:endParaRPr/>
          </a:p>
          <a:p>
            <a:pPr indent="-228600" lvl="1" marL="685800" rtl="0" algn="l">
              <a:lnSpc>
                <a:spcPct val="80000"/>
              </a:lnSpc>
              <a:spcBef>
                <a:spcPts val="500"/>
              </a:spcBef>
              <a:spcAft>
                <a:spcPts val="0"/>
              </a:spcAft>
              <a:buClr>
                <a:schemeClr val="dk1"/>
              </a:buClr>
              <a:buSzPts val="2220"/>
              <a:buChar char="•"/>
            </a:pPr>
            <a:r>
              <a:rPr lang="en-US" sz="2220"/>
              <a:t>Search for the top 10 commonly used passwords and hash each of them and confirm if they are already in the Rainbow tables database at crackstation.net</a:t>
            </a:r>
            <a:endParaRPr/>
          </a:p>
          <a:p>
            <a:pPr indent="-228600" lvl="0" marL="228600" rtl="0" algn="l">
              <a:lnSpc>
                <a:spcPct val="80000"/>
              </a:lnSpc>
              <a:spcBef>
                <a:spcPts val="1000"/>
              </a:spcBef>
              <a:spcAft>
                <a:spcPts val="0"/>
              </a:spcAft>
              <a:buClr>
                <a:schemeClr val="dk1"/>
              </a:buClr>
              <a:buSzPts val="2590"/>
              <a:buChar char="•"/>
            </a:pPr>
            <a:r>
              <a:rPr lang="en-US" sz="2590"/>
              <a:t>Shared passwords</a:t>
            </a:r>
            <a:endParaRPr/>
          </a:p>
          <a:p>
            <a:pPr indent="-228600" lvl="1" marL="685800" rtl="0" algn="l">
              <a:lnSpc>
                <a:spcPct val="80000"/>
              </a:lnSpc>
              <a:spcBef>
                <a:spcPts val="500"/>
              </a:spcBef>
              <a:spcAft>
                <a:spcPts val="0"/>
              </a:spcAft>
              <a:buClr>
                <a:schemeClr val="dk1"/>
              </a:buClr>
              <a:buSzPts val="2220"/>
              <a:buChar char="•"/>
            </a:pPr>
            <a:r>
              <a:rPr lang="en-US" sz="2220"/>
              <a:t>If I have a list of hashed passwords then I can tell if the passwords are shared </a:t>
            </a:r>
            <a:endParaRPr/>
          </a:p>
          <a:p>
            <a:pPr indent="-228600" lvl="1" marL="685800" rtl="0" algn="l">
              <a:lnSpc>
                <a:spcPct val="80000"/>
              </a:lnSpc>
              <a:spcBef>
                <a:spcPts val="500"/>
              </a:spcBef>
              <a:spcAft>
                <a:spcPts val="0"/>
              </a:spcAft>
              <a:buClr>
                <a:srgbClr val="FF0000"/>
              </a:buClr>
              <a:buSzPts val="2220"/>
              <a:buChar char="•"/>
            </a:pPr>
            <a:r>
              <a:rPr b="1" i="1" lang="en-US" sz="2220" u="sng">
                <a:solidFill>
                  <a:srgbClr val="FF0000"/>
                </a:solidFill>
              </a:rPr>
              <a:t>What if I want to confirm that the data that you have in your node is the same as the data I have in my node?  </a:t>
            </a:r>
            <a:endParaRPr/>
          </a:p>
        </p:txBody>
      </p:sp>
      <p:sp>
        <p:nvSpPr>
          <p:cNvPr id="211" name="Google Shape;21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do we fight Rainbow tables?</a:t>
            </a:r>
            <a:endParaRPr/>
          </a:p>
        </p:txBody>
      </p:sp>
      <p:sp>
        <p:nvSpPr>
          <p:cNvPr id="218" name="Google Shape;218;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Salt</a:t>
            </a:r>
            <a:endParaRPr/>
          </a:p>
        </p:txBody>
      </p:sp>
      <p:sp>
        <p:nvSpPr>
          <p:cNvPr id="219" name="Google Shape;219;p27"/>
          <p:cNvSpPr txBox="1"/>
          <p:nvPr>
            <p:ph idx="2" type="body"/>
          </p:nvPr>
        </p:nvSpPr>
        <p:spPr>
          <a:xfrm>
            <a:off x="532016" y="2505075"/>
            <a:ext cx="5465560" cy="368458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590"/>
              <a:buChar char="•"/>
            </a:pPr>
            <a:r>
              <a:rPr lang="en-US" sz="2590"/>
              <a:t>We need a way to randomize the data in addition to the data</a:t>
            </a:r>
            <a:endParaRPr/>
          </a:p>
          <a:p>
            <a:pPr indent="-228600" lvl="1" marL="685800" rtl="0" algn="l">
              <a:lnSpc>
                <a:spcPct val="80000"/>
              </a:lnSpc>
              <a:spcBef>
                <a:spcPts val="500"/>
              </a:spcBef>
              <a:spcAft>
                <a:spcPts val="0"/>
              </a:spcAft>
              <a:buClr>
                <a:schemeClr val="dk1"/>
              </a:buClr>
              <a:buSzPts val="2220"/>
              <a:buChar char="•"/>
            </a:pPr>
            <a:r>
              <a:rPr lang="en-US" sz="2220"/>
              <a:t>Salt… salt is a piece of random data that is added to the file to ensure uniqueness.  </a:t>
            </a:r>
            <a:endParaRPr/>
          </a:p>
          <a:p>
            <a:pPr indent="-228600" lvl="1" marL="685800" rtl="0" algn="l">
              <a:lnSpc>
                <a:spcPct val="80000"/>
              </a:lnSpc>
              <a:spcBef>
                <a:spcPts val="500"/>
              </a:spcBef>
              <a:spcAft>
                <a:spcPts val="0"/>
              </a:spcAft>
              <a:buClr>
                <a:schemeClr val="dk1"/>
              </a:buClr>
              <a:buSzPts val="2220"/>
              <a:buChar char="•"/>
            </a:pPr>
            <a:r>
              <a:rPr lang="en-US" sz="2220"/>
              <a:t>Hash(data + salt)</a:t>
            </a:r>
            <a:endParaRPr/>
          </a:p>
          <a:p>
            <a:pPr indent="-228600" lvl="1" marL="685800" rtl="0" algn="l">
              <a:lnSpc>
                <a:spcPct val="80000"/>
              </a:lnSpc>
              <a:spcBef>
                <a:spcPts val="500"/>
              </a:spcBef>
              <a:spcAft>
                <a:spcPts val="0"/>
              </a:spcAft>
              <a:buClr>
                <a:schemeClr val="dk1"/>
              </a:buClr>
              <a:buSzPts val="2220"/>
              <a:buChar char="•"/>
            </a:pPr>
            <a:r>
              <a:rPr lang="en-US" sz="2220"/>
              <a:t>Hash(qwerty + h87f) = Hash1</a:t>
            </a:r>
            <a:endParaRPr/>
          </a:p>
          <a:p>
            <a:pPr indent="-228600" lvl="1" marL="685800" rtl="0" algn="l">
              <a:lnSpc>
                <a:spcPct val="80000"/>
              </a:lnSpc>
              <a:spcBef>
                <a:spcPts val="500"/>
              </a:spcBef>
              <a:spcAft>
                <a:spcPts val="0"/>
              </a:spcAft>
              <a:buClr>
                <a:schemeClr val="dk1"/>
              </a:buClr>
              <a:buSzPts val="2220"/>
              <a:buChar char="•"/>
            </a:pPr>
            <a:r>
              <a:rPr lang="en-US" sz="2220"/>
              <a:t>Hash(qwerty + 9vTy) =  Hash2</a:t>
            </a:r>
            <a:endParaRPr/>
          </a:p>
          <a:p>
            <a:pPr indent="-228600" lvl="1" marL="685800" rtl="0" algn="l">
              <a:lnSpc>
                <a:spcPct val="80000"/>
              </a:lnSpc>
              <a:spcBef>
                <a:spcPts val="500"/>
              </a:spcBef>
              <a:spcAft>
                <a:spcPts val="0"/>
              </a:spcAft>
              <a:buClr>
                <a:schemeClr val="dk1"/>
              </a:buClr>
              <a:buSzPts val="2220"/>
              <a:buChar char="•"/>
            </a:pPr>
            <a:r>
              <a:rPr lang="en-US" sz="2220"/>
              <a:t>**Unique hashes even though the DATA is the same</a:t>
            </a:r>
            <a:endParaRPr/>
          </a:p>
          <a:p>
            <a:pPr indent="-228600" lvl="1" marL="685800" rtl="0" algn="l">
              <a:lnSpc>
                <a:spcPct val="80000"/>
              </a:lnSpc>
              <a:spcBef>
                <a:spcPts val="500"/>
              </a:spcBef>
              <a:spcAft>
                <a:spcPts val="0"/>
              </a:spcAft>
              <a:buClr>
                <a:schemeClr val="dk1"/>
              </a:buClr>
              <a:buSzPts val="2220"/>
              <a:buChar char="•"/>
            </a:pPr>
            <a:r>
              <a:rPr lang="en-US" sz="2220"/>
              <a:t>This SLOWS down brute force attacks.</a:t>
            </a:r>
            <a:endParaRPr/>
          </a:p>
        </p:txBody>
      </p:sp>
      <p:sp>
        <p:nvSpPr>
          <p:cNvPr id="220" name="Google Shape;220;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pic>
        <p:nvPicPr>
          <p:cNvPr id="221" name="Google Shape;221;p27"/>
          <p:cNvPicPr preferRelativeResize="0"/>
          <p:nvPr>
            <p:ph idx="4" type="body"/>
          </p:nvPr>
        </p:nvPicPr>
        <p:blipFill rotWithShape="1">
          <a:blip r:embed="rId3">
            <a:alphaModFix/>
          </a:blip>
          <a:srcRect b="0" l="0" r="0" t="0"/>
          <a:stretch/>
        </p:blipFill>
        <p:spPr>
          <a:xfrm>
            <a:off x="6172200" y="2619640"/>
            <a:ext cx="5183188" cy="3455458"/>
          </a:xfrm>
          <a:prstGeom prst="rect">
            <a:avLst/>
          </a:prstGeom>
          <a:noFill/>
          <a:ln>
            <a:noFill/>
          </a:ln>
        </p:spPr>
      </p:pic>
      <p:sp>
        <p:nvSpPr>
          <p:cNvPr id="222" name="Google Shape;22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do we fight Brute Force Attacks?</a:t>
            </a:r>
            <a:endParaRPr/>
          </a:p>
        </p:txBody>
      </p:sp>
      <p:sp>
        <p:nvSpPr>
          <p:cNvPr id="229" name="Google Shape;229;p28"/>
          <p:cNvSpPr txBox="1"/>
          <p:nvPr>
            <p:ph idx="1" type="body"/>
          </p:nvPr>
        </p:nvSpPr>
        <p:spPr>
          <a:xfrm>
            <a:off x="706784" y="1096400"/>
            <a:ext cx="515778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bcrypt, scrypt, argon2</a:t>
            </a:r>
            <a:endParaRPr/>
          </a:p>
        </p:txBody>
      </p:sp>
      <p:sp>
        <p:nvSpPr>
          <p:cNvPr id="230" name="Google Shape;230;p28"/>
          <p:cNvSpPr txBox="1"/>
          <p:nvPr>
            <p:ph idx="2" type="body"/>
          </p:nvPr>
        </p:nvSpPr>
        <p:spPr>
          <a:xfrm>
            <a:off x="706783" y="1898332"/>
            <a:ext cx="5157787" cy="4176765"/>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590"/>
              <a:buChar char="•"/>
            </a:pPr>
            <a:r>
              <a:rPr lang="en-US" sz="2590"/>
              <a:t>Hash(data, salt, </a:t>
            </a:r>
            <a:r>
              <a:rPr b="1" i="1" lang="en-US" sz="2590" u="sng">
                <a:solidFill>
                  <a:srgbClr val="FF0000"/>
                </a:solidFill>
              </a:rPr>
              <a:t>cost</a:t>
            </a:r>
            <a:r>
              <a:rPr lang="en-US" sz="2590"/>
              <a:t>)</a:t>
            </a:r>
            <a:endParaRPr/>
          </a:p>
          <a:p>
            <a:pPr indent="-228600" lvl="0" marL="228600" rtl="0" algn="l">
              <a:lnSpc>
                <a:spcPct val="80000"/>
              </a:lnSpc>
              <a:spcBef>
                <a:spcPts val="1000"/>
              </a:spcBef>
              <a:spcAft>
                <a:spcPts val="0"/>
              </a:spcAft>
              <a:buClr>
                <a:schemeClr val="dk1"/>
              </a:buClr>
              <a:buSzPts val="2590"/>
              <a:buChar char="•"/>
            </a:pPr>
            <a:r>
              <a:rPr lang="en-US" sz="2590"/>
              <a:t>This generation of algorithms take input data and provide a salt AND they iterate over the algorithm numerous times – effectively slowing down brute force attacks</a:t>
            </a:r>
            <a:endParaRPr/>
          </a:p>
          <a:p>
            <a:pPr indent="-228600" lvl="0" marL="228600" rtl="0" algn="l">
              <a:lnSpc>
                <a:spcPct val="80000"/>
              </a:lnSpc>
              <a:spcBef>
                <a:spcPts val="1000"/>
              </a:spcBef>
              <a:spcAft>
                <a:spcPts val="0"/>
              </a:spcAft>
              <a:buClr>
                <a:schemeClr val="dk1"/>
              </a:buClr>
              <a:buSzPts val="2590"/>
              <a:buChar char="•"/>
            </a:pPr>
            <a:r>
              <a:rPr lang="en-US" sz="2590"/>
              <a:t>As computers get stronger – we simply increase the cost to counteract the brute force strength – we use quantum computing to counteract quantum computing</a:t>
            </a:r>
            <a:endParaRPr/>
          </a:p>
          <a:p>
            <a:pPr indent="-64135" lvl="0" marL="228600" rtl="0" algn="l">
              <a:lnSpc>
                <a:spcPct val="80000"/>
              </a:lnSpc>
              <a:spcBef>
                <a:spcPts val="1000"/>
              </a:spcBef>
              <a:spcAft>
                <a:spcPts val="0"/>
              </a:spcAft>
              <a:buClr>
                <a:schemeClr val="dk1"/>
              </a:buClr>
              <a:buSzPts val="2590"/>
              <a:buNone/>
            </a:pPr>
            <a:r>
              <a:t/>
            </a:r>
            <a:endParaRPr sz="2590"/>
          </a:p>
          <a:p>
            <a:pPr indent="-64135" lvl="0" marL="228600" rtl="0" algn="l">
              <a:lnSpc>
                <a:spcPct val="80000"/>
              </a:lnSpc>
              <a:spcBef>
                <a:spcPts val="1000"/>
              </a:spcBef>
              <a:spcAft>
                <a:spcPts val="0"/>
              </a:spcAft>
              <a:buClr>
                <a:schemeClr val="dk1"/>
              </a:buClr>
              <a:buSzPts val="2590"/>
              <a:buNone/>
            </a:pPr>
            <a:r>
              <a:t/>
            </a:r>
            <a:endParaRPr sz="2590"/>
          </a:p>
          <a:p>
            <a:pPr indent="-64135" lvl="0" marL="228600" rtl="0" algn="l">
              <a:lnSpc>
                <a:spcPct val="80000"/>
              </a:lnSpc>
              <a:spcBef>
                <a:spcPts val="1000"/>
              </a:spcBef>
              <a:spcAft>
                <a:spcPts val="0"/>
              </a:spcAft>
              <a:buClr>
                <a:schemeClr val="dk1"/>
              </a:buClr>
              <a:buSzPts val="2590"/>
              <a:buNone/>
            </a:pPr>
            <a:r>
              <a:t/>
            </a:r>
            <a:endParaRPr sz="2590"/>
          </a:p>
          <a:p>
            <a:pPr indent="0" lvl="0" marL="0" rtl="0" algn="l">
              <a:lnSpc>
                <a:spcPct val="80000"/>
              </a:lnSpc>
              <a:spcBef>
                <a:spcPts val="1000"/>
              </a:spcBef>
              <a:spcAft>
                <a:spcPts val="0"/>
              </a:spcAft>
              <a:buClr>
                <a:schemeClr val="dk1"/>
              </a:buClr>
              <a:buSzPts val="2590"/>
              <a:buNone/>
            </a:pPr>
            <a:r>
              <a:t/>
            </a:r>
            <a:endParaRPr sz="2590"/>
          </a:p>
        </p:txBody>
      </p:sp>
      <p:sp>
        <p:nvSpPr>
          <p:cNvPr id="231" name="Google Shape;231;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pic>
        <p:nvPicPr>
          <p:cNvPr id="232" name="Google Shape;232;p28"/>
          <p:cNvPicPr preferRelativeResize="0"/>
          <p:nvPr>
            <p:ph idx="4" type="body"/>
          </p:nvPr>
        </p:nvPicPr>
        <p:blipFill rotWithShape="1">
          <a:blip r:embed="rId3">
            <a:alphaModFix/>
          </a:blip>
          <a:srcRect b="0" l="0" r="0" t="0"/>
          <a:stretch/>
        </p:blipFill>
        <p:spPr>
          <a:xfrm>
            <a:off x="6172200" y="2619640"/>
            <a:ext cx="5183188" cy="3455458"/>
          </a:xfrm>
          <a:prstGeom prst="rect">
            <a:avLst/>
          </a:prstGeom>
          <a:noFill/>
          <a:ln>
            <a:noFill/>
          </a:ln>
        </p:spPr>
      </p:pic>
      <p:sp>
        <p:nvSpPr>
          <p:cNvPr id="233" name="Google Shape;23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Let’s look at how to get to the top of the mountain…</a:t>
            </a:r>
            <a:endParaRPr/>
          </a:p>
        </p:txBody>
      </p:sp>
      <p:sp>
        <p:nvSpPr>
          <p:cNvPr id="239" name="Google Shape;239;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Password 🡪 Hash</a:t>
            </a:r>
            <a:endParaRPr/>
          </a:p>
          <a:p>
            <a:pPr indent="-228600" lvl="0" marL="228600" rtl="0" algn="l">
              <a:lnSpc>
                <a:spcPct val="90000"/>
              </a:lnSpc>
              <a:spcBef>
                <a:spcPts val="1000"/>
              </a:spcBef>
              <a:spcAft>
                <a:spcPts val="0"/>
              </a:spcAft>
              <a:buClr>
                <a:schemeClr val="dk1"/>
              </a:buClr>
              <a:buSzPts val="2800"/>
              <a:buChar char="•"/>
            </a:pPr>
            <a:r>
              <a:rPr lang="en-US"/>
              <a:t>Use argon2 (or scrypt or bscrypt or crypt) to hash the hash over numerous iterations</a:t>
            </a:r>
            <a:endParaRPr/>
          </a:p>
          <a:p>
            <a:pPr indent="-228600" lvl="0" marL="228600" rtl="0" algn="l">
              <a:lnSpc>
                <a:spcPct val="90000"/>
              </a:lnSpc>
              <a:spcBef>
                <a:spcPts val="1000"/>
              </a:spcBef>
              <a:spcAft>
                <a:spcPts val="0"/>
              </a:spcAft>
              <a:buClr>
                <a:schemeClr val="dk1"/>
              </a:buClr>
              <a:buSzPts val="2800"/>
              <a:buChar char="•"/>
            </a:pPr>
            <a:r>
              <a:rPr lang="en-US"/>
              <a:t>Take the output argon2 hash and ENCRYPT that</a:t>
            </a:r>
            <a:endParaRPr/>
          </a:p>
          <a:p>
            <a:pPr indent="-228600" lvl="1" marL="685800" rtl="0" algn="l">
              <a:lnSpc>
                <a:spcPct val="90000"/>
              </a:lnSpc>
              <a:spcBef>
                <a:spcPts val="500"/>
              </a:spcBef>
              <a:spcAft>
                <a:spcPts val="0"/>
              </a:spcAft>
              <a:buClr>
                <a:schemeClr val="dk1"/>
              </a:buClr>
              <a:buSzPts val="2400"/>
              <a:buChar char="•"/>
            </a:pPr>
            <a:r>
              <a:rPr lang="en-US"/>
              <a:t>Make sure that the private key for this is not stored locally and is itself under trusted lock and key</a:t>
            </a:r>
            <a:endParaRPr/>
          </a:p>
          <a:p>
            <a:pPr indent="-228600" lvl="0" marL="228600" rtl="0" algn="l">
              <a:lnSpc>
                <a:spcPct val="90000"/>
              </a:lnSpc>
              <a:spcBef>
                <a:spcPts val="1000"/>
              </a:spcBef>
              <a:spcAft>
                <a:spcPts val="0"/>
              </a:spcAft>
              <a:buClr>
                <a:schemeClr val="dk1"/>
              </a:buClr>
              <a:buSzPts val="2800"/>
              <a:buChar char="•"/>
            </a:pPr>
            <a:r>
              <a:rPr lang="en-US"/>
              <a:t>This is the case for each credential or data set.  The computing power required to crack this is now asymptotic.  </a:t>
            </a:r>
            <a:endParaRPr/>
          </a:p>
          <a:p>
            <a:pPr indent="-228600" lvl="1" marL="685800" rtl="0" algn="l">
              <a:lnSpc>
                <a:spcPct val="90000"/>
              </a:lnSpc>
              <a:spcBef>
                <a:spcPts val="500"/>
              </a:spcBef>
              <a:spcAft>
                <a:spcPts val="0"/>
              </a:spcAft>
              <a:buClr>
                <a:schemeClr val="dk1"/>
              </a:buClr>
              <a:buSzPts val="2400"/>
              <a:buChar char="•"/>
            </a:pPr>
            <a:r>
              <a:rPr lang="en-US"/>
              <a:t>In other words, the computing power required to hack is likely more costly than the data itself</a:t>
            </a:r>
            <a:endParaRPr/>
          </a:p>
        </p:txBody>
      </p:sp>
      <p:sp>
        <p:nvSpPr>
          <p:cNvPr id="240" name="Google Shape;24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Now… let’s Blockchain</a:t>
            </a:r>
            <a:endParaRPr/>
          </a:p>
        </p:txBody>
      </p:sp>
      <p:sp>
        <p:nvSpPr>
          <p:cNvPr id="246" name="Google Shape;246;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BLUF: Bottom Line Up Front</a:t>
            </a:r>
            <a:endParaRPr/>
          </a:p>
          <a:p>
            <a:pPr indent="-228600" lvl="0" marL="228600" rtl="0" algn="l">
              <a:lnSpc>
                <a:spcPct val="90000"/>
              </a:lnSpc>
              <a:spcBef>
                <a:spcPts val="1000"/>
              </a:spcBef>
              <a:spcAft>
                <a:spcPts val="0"/>
              </a:spcAft>
              <a:buClr>
                <a:schemeClr val="dk1"/>
              </a:buClr>
              <a:buSzPts val="2800"/>
              <a:buChar char="•"/>
            </a:pPr>
            <a:r>
              <a:rPr lang="en-US"/>
              <a:t>A blockchain is a chain of blocks with data in each block.</a:t>
            </a:r>
            <a:endParaRPr/>
          </a:p>
          <a:p>
            <a:pPr indent="-228600" lvl="0" marL="228600" rtl="0" algn="l">
              <a:lnSpc>
                <a:spcPct val="90000"/>
              </a:lnSpc>
              <a:spcBef>
                <a:spcPts val="1000"/>
              </a:spcBef>
              <a:spcAft>
                <a:spcPts val="0"/>
              </a:spcAft>
              <a:buClr>
                <a:schemeClr val="dk1"/>
              </a:buClr>
              <a:buSzPts val="2800"/>
              <a:buChar char="•"/>
            </a:pPr>
            <a:r>
              <a:rPr lang="en-US"/>
              <a:t>The data in the blocks are tamper proof thanks to cryptography</a:t>
            </a:r>
            <a:endParaRPr/>
          </a:p>
          <a:p>
            <a:pPr indent="-228600" lvl="0" marL="228600" rtl="0" algn="l">
              <a:lnSpc>
                <a:spcPct val="90000"/>
              </a:lnSpc>
              <a:spcBef>
                <a:spcPts val="1000"/>
              </a:spcBef>
              <a:spcAft>
                <a:spcPts val="0"/>
              </a:spcAft>
              <a:buClr>
                <a:schemeClr val="dk1"/>
              </a:buClr>
              <a:buSzPts val="2800"/>
              <a:buChar char="•"/>
            </a:pPr>
            <a:r>
              <a:rPr lang="en-US"/>
              <a:t>A blockchain is also known as a Distributed Ledger Technology</a:t>
            </a:r>
            <a:endParaRPr/>
          </a:p>
          <a:p>
            <a:pPr indent="-228600" lvl="0" marL="228600" rtl="0" algn="l">
              <a:lnSpc>
                <a:spcPct val="90000"/>
              </a:lnSpc>
              <a:spcBef>
                <a:spcPts val="1000"/>
              </a:spcBef>
              <a:spcAft>
                <a:spcPts val="0"/>
              </a:spcAft>
              <a:buClr>
                <a:schemeClr val="dk1"/>
              </a:buClr>
              <a:buSzPts val="2800"/>
              <a:buChar char="•"/>
            </a:pPr>
            <a:r>
              <a:rPr lang="en-US"/>
              <a:t>A public blockchain is completely open to anyone (transparent)</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47" name="Google Shape;24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Blocks</a:t>
            </a:r>
            <a:endParaRPr/>
          </a:p>
        </p:txBody>
      </p:sp>
      <p:sp>
        <p:nvSpPr>
          <p:cNvPr id="253" name="Google Shape;253;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Let’s start by looking at a single BLOCK in a BLOCKCHAIN</a:t>
            </a:r>
            <a:endParaRPr/>
          </a:p>
          <a:p>
            <a:pPr indent="-228600" lvl="0" marL="228600" rtl="0" algn="l">
              <a:lnSpc>
                <a:spcPct val="90000"/>
              </a:lnSpc>
              <a:spcBef>
                <a:spcPts val="1000"/>
              </a:spcBef>
              <a:spcAft>
                <a:spcPts val="0"/>
              </a:spcAft>
              <a:buClr>
                <a:schemeClr val="dk1"/>
              </a:buClr>
              <a:buSzPts val="2800"/>
              <a:buChar char="•"/>
            </a:pPr>
            <a:r>
              <a:rPr lang="en-US"/>
              <a:t>Each block has the following:</a:t>
            </a:r>
            <a:endParaRPr/>
          </a:p>
          <a:p>
            <a:pPr indent="-228600" lvl="1" marL="685800" rtl="0" algn="l">
              <a:lnSpc>
                <a:spcPct val="90000"/>
              </a:lnSpc>
              <a:spcBef>
                <a:spcPts val="500"/>
              </a:spcBef>
              <a:spcAft>
                <a:spcPts val="0"/>
              </a:spcAft>
              <a:buClr>
                <a:schemeClr val="dk1"/>
              </a:buClr>
              <a:buSzPts val="2400"/>
              <a:buChar char="•"/>
            </a:pPr>
            <a:r>
              <a:rPr lang="en-US"/>
              <a:t>Data</a:t>
            </a:r>
            <a:endParaRPr/>
          </a:p>
          <a:p>
            <a:pPr indent="-228600" lvl="1" marL="685800" rtl="0" algn="l">
              <a:lnSpc>
                <a:spcPct val="90000"/>
              </a:lnSpc>
              <a:spcBef>
                <a:spcPts val="500"/>
              </a:spcBef>
              <a:spcAft>
                <a:spcPts val="0"/>
              </a:spcAft>
              <a:buClr>
                <a:schemeClr val="dk1"/>
              </a:buClr>
              <a:buSzPts val="2400"/>
              <a:buChar char="•"/>
            </a:pPr>
            <a:r>
              <a:rPr lang="en-US"/>
              <a:t>Hash</a:t>
            </a:r>
            <a:endParaRPr/>
          </a:p>
          <a:p>
            <a:pPr indent="-228600" lvl="1" marL="685800" rtl="0" algn="l">
              <a:lnSpc>
                <a:spcPct val="90000"/>
              </a:lnSpc>
              <a:spcBef>
                <a:spcPts val="500"/>
              </a:spcBef>
              <a:spcAft>
                <a:spcPts val="0"/>
              </a:spcAft>
              <a:buClr>
                <a:schemeClr val="dk1"/>
              </a:buClr>
              <a:buSzPts val="2400"/>
              <a:buChar char="•"/>
            </a:pPr>
            <a:r>
              <a:rPr lang="en-US"/>
              <a:t>Hash of the Prior Block</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54" name="Google Shape;25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Block: Data</a:t>
            </a:r>
            <a:endParaRPr/>
          </a:p>
        </p:txBody>
      </p:sp>
      <p:sp>
        <p:nvSpPr>
          <p:cNvPr id="260" name="Google Shape;260;p32"/>
          <p:cNvSpPr txBox="1"/>
          <p:nvPr>
            <p:ph idx="1" type="body"/>
          </p:nvPr>
        </p:nvSpPr>
        <p:spPr>
          <a:xfrm>
            <a:off x="838200" y="1296785"/>
            <a:ext cx="10515600" cy="519609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590"/>
              <a:buChar char="•"/>
            </a:pPr>
            <a:r>
              <a:rPr lang="en-US" sz="2590"/>
              <a:t>What is the “data” that is stored in the blockchain?</a:t>
            </a:r>
            <a:endParaRPr/>
          </a:p>
          <a:p>
            <a:pPr indent="-228600" lvl="0" marL="228600" rtl="0" algn="l">
              <a:lnSpc>
                <a:spcPct val="80000"/>
              </a:lnSpc>
              <a:spcBef>
                <a:spcPts val="1000"/>
              </a:spcBef>
              <a:spcAft>
                <a:spcPts val="0"/>
              </a:spcAft>
              <a:buClr>
                <a:schemeClr val="dk1"/>
              </a:buClr>
              <a:buSzPts val="2590"/>
              <a:buChar char="•"/>
            </a:pPr>
            <a:r>
              <a:rPr lang="en-US" sz="2590"/>
              <a:t>It depends on the blockchain</a:t>
            </a:r>
            <a:endParaRPr/>
          </a:p>
          <a:p>
            <a:pPr indent="-228600" lvl="1" marL="685800" rtl="0" algn="l">
              <a:lnSpc>
                <a:spcPct val="80000"/>
              </a:lnSpc>
              <a:spcBef>
                <a:spcPts val="500"/>
              </a:spcBef>
              <a:spcAft>
                <a:spcPts val="0"/>
              </a:spcAft>
              <a:buClr>
                <a:schemeClr val="dk1"/>
              </a:buClr>
              <a:buSzPts val="2220"/>
              <a:buChar char="•"/>
            </a:pPr>
            <a:r>
              <a:rPr lang="en-US" sz="2220"/>
              <a:t>LiteCoin and BitCoin (and others) simply have </a:t>
            </a:r>
            <a:endParaRPr/>
          </a:p>
          <a:p>
            <a:pPr indent="0" lvl="1" marL="457200" rtl="0" algn="l">
              <a:lnSpc>
                <a:spcPct val="80000"/>
              </a:lnSpc>
              <a:spcBef>
                <a:spcPts val="500"/>
              </a:spcBef>
              <a:spcAft>
                <a:spcPts val="0"/>
              </a:spcAft>
              <a:buClr>
                <a:srgbClr val="FF0000"/>
              </a:buClr>
              <a:buSzPts val="2220"/>
              <a:buNone/>
            </a:pPr>
            <a:r>
              <a:rPr b="1" i="1" lang="en-US" sz="2220" u="sng">
                <a:solidFill>
                  <a:srgbClr val="FF0000"/>
                </a:solidFill>
              </a:rPr>
              <a:t>Data = From, To, Amount </a:t>
            </a:r>
            <a:br>
              <a:rPr lang="en-US" sz="2220"/>
            </a:br>
            <a:r>
              <a:rPr lang="en-US" sz="2220"/>
              <a:t>and the implied asset is cryptocurrency</a:t>
            </a:r>
            <a:endParaRPr/>
          </a:p>
          <a:p>
            <a:pPr indent="-228600" lvl="0" marL="228600" rtl="0" algn="l">
              <a:lnSpc>
                <a:spcPct val="80000"/>
              </a:lnSpc>
              <a:spcBef>
                <a:spcPts val="1000"/>
              </a:spcBef>
              <a:spcAft>
                <a:spcPts val="0"/>
              </a:spcAft>
              <a:buClr>
                <a:schemeClr val="dk1"/>
              </a:buClr>
              <a:buSzPts val="2590"/>
              <a:buChar char="•"/>
            </a:pPr>
            <a:r>
              <a:rPr lang="en-US" sz="2590"/>
              <a:t>Generation 2 blockchains can do the following:</a:t>
            </a:r>
            <a:endParaRPr/>
          </a:p>
          <a:p>
            <a:pPr indent="-228600" lvl="1" marL="685800" rtl="0" algn="l">
              <a:lnSpc>
                <a:spcPct val="80000"/>
              </a:lnSpc>
              <a:spcBef>
                <a:spcPts val="500"/>
              </a:spcBef>
              <a:spcAft>
                <a:spcPts val="0"/>
              </a:spcAft>
              <a:buClr>
                <a:schemeClr val="dk1"/>
              </a:buClr>
              <a:buSzPts val="2220"/>
              <a:buChar char="•"/>
            </a:pPr>
            <a:r>
              <a:rPr lang="en-US" sz="2220"/>
              <a:t>A custom calculation (Smart Contract) is used to generate what is stored</a:t>
            </a:r>
            <a:endParaRPr/>
          </a:p>
          <a:p>
            <a:pPr indent="0" lvl="1" marL="457200" rtl="0" algn="l">
              <a:lnSpc>
                <a:spcPct val="80000"/>
              </a:lnSpc>
              <a:spcBef>
                <a:spcPts val="500"/>
              </a:spcBef>
              <a:spcAft>
                <a:spcPts val="0"/>
              </a:spcAft>
              <a:buClr>
                <a:srgbClr val="FF0000"/>
              </a:buClr>
              <a:buSzPts val="2220"/>
              <a:buNone/>
            </a:pPr>
            <a:r>
              <a:rPr b="1" i="1" lang="en-US" sz="2220" u="sng">
                <a:solidFill>
                  <a:srgbClr val="FF0000"/>
                </a:solidFill>
              </a:rPr>
              <a:t>Data = From, To, Amount, Custom_Data</a:t>
            </a:r>
            <a:endParaRPr sz="2220"/>
          </a:p>
          <a:p>
            <a:pPr indent="0" lvl="1" marL="457200" rtl="0" algn="l">
              <a:lnSpc>
                <a:spcPct val="80000"/>
              </a:lnSpc>
              <a:spcBef>
                <a:spcPts val="500"/>
              </a:spcBef>
              <a:spcAft>
                <a:spcPts val="0"/>
              </a:spcAft>
              <a:buClr>
                <a:schemeClr val="dk1"/>
              </a:buClr>
              <a:buSzPts val="2220"/>
              <a:buNone/>
            </a:pPr>
            <a:r>
              <a:rPr lang="en-US" sz="2220"/>
              <a:t>the implied asset is cryptocurrency AND custom assets</a:t>
            </a:r>
            <a:endParaRPr/>
          </a:p>
          <a:p>
            <a:pPr indent="-228600" lvl="0" marL="228600" rtl="0" algn="l">
              <a:lnSpc>
                <a:spcPct val="80000"/>
              </a:lnSpc>
              <a:spcBef>
                <a:spcPts val="1000"/>
              </a:spcBef>
              <a:spcAft>
                <a:spcPts val="0"/>
              </a:spcAft>
              <a:buClr>
                <a:schemeClr val="dk1"/>
              </a:buClr>
              <a:buSzPts val="2590"/>
              <a:buChar char="•"/>
            </a:pPr>
            <a:r>
              <a:rPr lang="en-US" sz="2590"/>
              <a:t>Generation 3 blockchains can do the following:</a:t>
            </a:r>
            <a:endParaRPr/>
          </a:p>
          <a:p>
            <a:pPr indent="-228600" lvl="1" marL="685800" rtl="0" algn="l">
              <a:lnSpc>
                <a:spcPct val="80000"/>
              </a:lnSpc>
              <a:spcBef>
                <a:spcPts val="500"/>
              </a:spcBef>
              <a:spcAft>
                <a:spcPts val="0"/>
              </a:spcAft>
              <a:buClr>
                <a:schemeClr val="dk1"/>
              </a:buClr>
              <a:buSzPts val="2220"/>
              <a:buChar char="•"/>
            </a:pPr>
            <a:r>
              <a:rPr lang="en-US" sz="2220"/>
              <a:t>Custom Calculation (Chaincode)</a:t>
            </a:r>
            <a:endParaRPr/>
          </a:p>
          <a:p>
            <a:pPr indent="-228600" lvl="1" marL="685800" rtl="0" algn="l">
              <a:lnSpc>
                <a:spcPct val="80000"/>
              </a:lnSpc>
              <a:spcBef>
                <a:spcPts val="500"/>
              </a:spcBef>
              <a:spcAft>
                <a:spcPts val="0"/>
              </a:spcAft>
              <a:buClr>
                <a:schemeClr val="dk1"/>
              </a:buClr>
              <a:buSzPts val="2220"/>
              <a:buChar char="•"/>
            </a:pPr>
            <a:r>
              <a:rPr lang="en-US" sz="2220"/>
              <a:t>No cryptocurrency</a:t>
            </a:r>
            <a:endParaRPr/>
          </a:p>
          <a:p>
            <a:pPr indent="-228600" lvl="1" marL="685800" rtl="0" algn="l">
              <a:lnSpc>
                <a:spcPct val="80000"/>
              </a:lnSpc>
              <a:spcBef>
                <a:spcPts val="500"/>
              </a:spcBef>
              <a:spcAft>
                <a:spcPts val="0"/>
              </a:spcAft>
              <a:buClr>
                <a:schemeClr val="dk1"/>
              </a:buClr>
              <a:buSzPts val="2220"/>
              <a:buChar char="•"/>
            </a:pPr>
            <a:r>
              <a:rPr lang="en-US" sz="2220"/>
              <a:t>All custom assets</a:t>
            </a:r>
            <a:endParaRPr/>
          </a:p>
          <a:p>
            <a:pPr indent="0" lvl="1" marL="457200" rtl="0" algn="l">
              <a:lnSpc>
                <a:spcPct val="80000"/>
              </a:lnSpc>
              <a:spcBef>
                <a:spcPts val="500"/>
              </a:spcBef>
              <a:spcAft>
                <a:spcPts val="0"/>
              </a:spcAft>
              <a:buClr>
                <a:srgbClr val="FF0000"/>
              </a:buClr>
              <a:buSzPts val="2220"/>
              <a:buNone/>
            </a:pPr>
            <a:r>
              <a:rPr b="1" i="1" lang="en-US" sz="2220" u="sng">
                <a:solidFill>
                  <a:srgbClr val="FF0000"/>
                </a:solidFill>
              </a:rPr>
              <a:t>Data = ANY CUSTOM DATA</a:t>
            </a:r>
            <a:endParaRPr sz="2220"/>
          </a:p>
        </p:txBody>
      </p:sp>
      <p:sp>
        <p:nvSpPr>
          <p:cNvPr id="261" name="Google Shape;26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5" name="Shape 265"/>
        <p:cNvGrpSpPr/>
        <p:nvPr/>
      </p:nvGrpSpPr>
      <p:grpSpPr>
        <a:xfrm>
          <a:off x="0" y="0"/>
          <a:ext cx="0" cy="0"/>
          <a:chOff x="0" y="0"/>
          <a:chExt cx="0" cy="0"/>
        </a:xfrm>
      </p:grpSpPr>
      <p:sp>
        <p:nvSpPr>
          <p:cNvPr id="266" name="Google Shape;266;p33"/>
          <p:cNvSpPr/>
          <p:nvPr/>
        </p:nvSpPr>
        <p:spPr>
          <a:xfrm>
            <a:off x="321564" y="320040"/>
            <a:ext cx="11548872" cy="621792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7" name="Google Shape;267;p33"/>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Lab 1 – create a block</a:t>
            </a:r>
            <a:endParaRPr/>
          </a:p>
        </p:txBody>
      </p:sp>
      <p:cxnSp>
        <p:nvCxnSpPr>
          <p:cNvPr id="268" name="Google Shape;268;p33"/>
          <p:cNvCxnSpPr/>
          <p:nvPr/>
        </p:nvCxnSpPr>
        <p:spPr>
          <a:xfrm>
            <a:off x="4654296" y="2057400"/>
            <a:ext cx="0" cy="2743200"/>
          </a:xfrm>
          <a:prstGeom prst="straightConnector1">
            <a:avLst/>
          </a:prstGeom>
          <a:noFill/>
          <a:ln cap="flat" cmpd="sng" w="19050">
            <a:solidFill>
              <a:srgbClr val="262626"/>
            </a:solidFill>
            <a:prstDash val="solid"/>
            <a:miter lim="800000"/>
            <a:headEnd len="sm" w="sm" type="none"/>
            <a:tailEnd len="sm" w="sm" type="none"/>
          </a:ln>
        </p:spPr>
      </p:cxnSp>
      <p:sp>
        <p:nvSpPr>
          <p:cNvPr id="269" name="Google Shape;269;p33"/>
          <p:cNvSpPr txBox="1"/>
          <p:nvPr>
            <p:ph idx="1" type="body"/>
          </p:nvPr>
        </p:nvSpPr>
        <p:spPr>
          <a:xfrm>
            <a:off x="4637168" y="946745"/>
            <a:ext cx="7216083" cy="493022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Please use any python editor but I recommend:</a:t>
            </a:r>
            <a:endParaRPr/>
          </a:p>
          <a:p>
            <a:pPr indent="0" lvl="0" marL="0" rtl="0" algn="l">
              <a:lnSpc>
                <a:spcPct val="90000"/>
              </a:lnSpc>
              <a:spcBef>
                <a:spcPts val="1000"/>
              </a:spcBef>
              <a:spcAft>
                <a:spcPts val="0"/>
              </a:spcAft>
              <a:buClr>
                <a:schemeClr val="dk1"/>
              </a:buClr>
              <a:buSzPts val="2400"/>
              <a:buNone/>
            </a:pPr>
            <a:r>
              <a:rPr lang="en-US" sz="2400"/>
              <a:t>http://repl.it</a:t>
            </a:r>
            <a:endParaRPr sz="2400"/>
          </a:p>
          <a:p>
            <a:pPr indent="0" lvl="0" marL="0" rtl="0" algn="l">
              <a:lnSpc>
                <a:spcPct val="90000"/>
              </a:lnSpc>
              <a:spcBef>
                <a:spcPts val="1000"/>
              </a:spcBef>
              <a:spcAft>
                <a:spcPts val="0"/>
              </a:spcAft>
              <a:buClr>
                <a:schemeClr val="dk1"/>
              </a:buClr>
              <a:buSzPts val="2400"/>
              <a:buNone/>
            </a:pPr>
            <a:r>
              <a:rPr lang="en-US" sz="2400"/>
              <a:t>***choose NodeJS language from the bottom</a:t>
            </a:r>
            <a:endParaRPr sz="2400"/>
          </a:p>
          <a:p>
            <a:pPr indent="-228600" lvl="0" marL="228600" rtl="0" algn="l">
              <a:lnSpc>
                <a:spcPct val="90000"/>
              </a:lnSpc>
              <a:spcBef>
                <a:spcPts val="1000"/>
              </a:spcBef>
              <a:spcAft>
                <a:spcPts val="0"/>
              </a:spcAft>
              <a:buClr>
                <a:schemeClr val="dk1"/>
              </a:buClr>
              <a:buSzPts val="2400"/>
              <a:buChar char="•"/>
            </a:pPr>
            <a:r>
              <a:rPr lang="en-US" sz="2400"/>
              <a:t>cd ~/ErnestoCoin/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3"/>
              </a:rPr>
              <a:t>https://github.com/fenago/advblockchain/blob/master/lab1_main.js</a:t>
            </a:r>
            <a:endParaRPr sz="2400"/>
          </a:p>
          <a:p>
            <a:pPr indent="-76200" lvl="0" marL="228600" rtl="0" algn="l">
              <a:lnSpc>
                <a:spcPct val="90000"/>
              </a:lnSpc>
              <a:spcBef>
                <a:spcPts val="1000"/>
              </a:spcBef>
              <a:spcAft>
                <a:spcPts val="0"/>
              </a:spcAft>
              <a:buClr>
                <a:schemeClr val="dk1"/>
              </a:buClr>
              <a:buSzPts val="2400"/>
              <a:buNone/>
            </a:pPr>
            <a:r>
              <a:t/>
            </a:r>
            <a:endParaRPr sz="2400"/>
          </a:p>
        </p:txBody>
      </p:sp>
      <p:sp>
        <p:nvSpPr>
          <p:cNvPr id="270" name="Google Shape;270;p33"/>
          <p:cNvSpPr txBox="1"/>
          <p:nvPr>
            <p:ph idx="12" type="sldNum"/>
          </p:nvPr>
        </p:nvSpPr>
        <p:spPr>
          <a:xfrm>
            <a:off x="10571516" y="6033479"/>
            <a:ext cx="7822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50">
                <a:solidFill>
                  <a:schemeClr val="dk1"/>
                </a:solidFill>
              </a:rPr>
              <a:t>‹#›</a:t>
            </a:fld>
            <a:endParaRPr sz="105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Let’s start by checking to see if any of your accounts have been compromised…</a:t>
            </a:r>
            <a:endParaRPr/>
          </a:p>
        </p:txBody>
      </p:sp>
      <p:sp>
        <p:nvSpPr>
          <p:cNvPr id="111" name="Google Shape;1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Open a browser and go to:</a:t>
            </a:r>
            <a:endParaRPr/>
          </a:p>
          <a:p>
            <a:pPr indent="-228600" lvl="1" marL="685800" rtl="0" algn="l">
              <a:lnSpc>
                <a:spcPct val="90000"/>
              </a:lnSpc>
              <a:spcBef>
                <a:spcPts val="500"/>
              </a:spcBef>
              <a:spcAft>
                <a:spcPts val="0"/>
              </a:spcAft>
              <a:buClr>
                <a:schemeClr val="dk1"/>
              </a:buClr>
              <a:buSzPts val="2400"/>
              <a:buChar char="•"/>
            </a:pPr>
            <a:r>
              <a:rPr lang="en-US"/>
              <a:t>https://haveibeenpwned.com/</a:t>
            </a:r>
            <a:endParaRPr/>
          </a:p>
          <a:p>
            <a:pPr indent="-228600" lvl="0" marL="228600" rtl="0" algn="l">
              <a:lnSpc>
                <a:spcPct val="90000"/>
              </a:lnSpc>
              <a:spcBef>
                <a:spcPts val="1000"/>
              </a:spcBef>
              <a:spcAft>
                <a:spcPts val="0"/>
              </a:spcAft>
              <a:buClr>
                <a:schemeClr val="dk1"/>
              </a:buClr>
              <a:buSzPts val="2800"/>
              <a:buChar char="•"/>
            </a:pPr>
            <a:r>
              <a:rPr lang="en-US"/>
              <a:t>Download this file and execute the commands:</a:t>
            </a:r>
            <a:endParaRPr/>
          </a:p>
          <a:p>
            <a:pPr indent="-228600" lvl="1" marL="685800" rtl="0" algn="l">
              <a:lnSpc>
                <a:spcPct val="90000"/>
              </a:lnSpc>
              <a:spcBef>
                <a:spcPts val="500"/>
              </a:spcBef>
              <a:spcAft>
                <a:spcPts val="0"/>
              </a:spcAft>
              <a:buClr>
                <a:schemeClr val="dk1"/>
              </a:buClr>
              <a:buSzPts val="2400"/>
              <a:buChar char="•"/>
            </a:pPr>
            <a:r>
              <a:rPr lang="en-US"/>
              <a:t>https://github.com/fenago/advblockchain/blob/master/PreReq_Setup.docx</a:t>
            </a:r>
            <a:br>
              <a:rPr lang="en-US"/>
            </a:br>
            <a:endParaRPr/>
          </a:p>
        </p:txBody>
      </p:sp>
      <p:sp>
        <p:nvSpPr>
          <p:cNvPr id="112" name="Google Shape;11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4" name="Shape 274"/>
        <p:cNvGrpSpPr/>
        <p:nvPr/>
      </p:nvGrpSpPr>
      <p:grpSpPr>
        <a:xfrm>
          <a:off x="0" y="0"/>
          <a:ext cx="0" cy="0"/>
          <a:chOff x="0" y="0"/>
          <a:chExt cx="0" cy="0"/>
        </a:xfrm>
      </p:grpSpPr>
      <p:sp>
        <p:nvSpPr>
          <p:cNvPr id="275" name="Google Shape;275;p34"/>
          <p:cNvSpPr/>
          <p:nvPr/>
        </p:nvSpPr>
        <p:spPr>
          <a:xfrm>
            <a:off x="6831955" y="5346696"/>
            <a:ext cx="5360045" cy="1511304"/>
          </a:xfrm>
          <a:custGeom>
            <a:rect b="b" l="l" r="r" t="t"/>
            <a:pathLst>
              <a:path extrusionOk="0" h="1511304" w="5360045">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6" name="Google Shape;276;p34"/>
          <p:cNvSpPr/>
          <p:nvPr/>
        </p:nvSpPr>
        <p:spPr>
          <a:xfrm>
            <a:off x="0" y="5346694"/>
            <a:ext cx="7346605" cy="1511306"/>
          </a:xfrm>
          <a:custGeom>
            <a:rect b="b" l="l" r="r" t="t"/>
            <a:pathLst>
              <a:path extrusionOk="0" h="1511306" w="7346605">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2F2F2"/>
              </a:solidFill>
              <a:latin typeface="Calibri"/>
              <a:ea typeface="Calibri"/>
              <a:cs typeface="Calibri"/>
              <a:sym typeface="Calibri"/>
            </a:endParaRPr>
          </a:p>
        </p:txBody>
      </p:sp>
      <p:sp>
        <p:nvSpPr>
          <p:cNvPr id="277" name="Google Shape;277;p34"/>
          <p:cNvSpPr txBox="1"/>
          <p:nvPr>
            <p:ph type="title"/>
          </p:nvPr>
        </p:nvSpPr>
        <p:spPr>
          <a:xfrm>
            <a:off x="950121" y="5529884"/>
            <a:ext cx="5693783" cy="10963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03030"/>
              </a:buClr>
              <a:buSzPts val="4000"/>
              <a:buFont typeface="Calibri"/>
              <a:buNone/>
            </a:pPr>
            <a:r>
              <a:rPr lang="en-US" sz="4000">
                <a:solidFill>
                  <a:srgbClr val="303030"/>
                </a:solidFill>
                <a:latin typeface="Calibri"/>
                <a:ea typeface="Calibri"/>
                <a:cs typeface="Calibri"/>
                <a:sym typeface="Calibri"/>
              </a:rPr>
              <a:t>Block: Hash</a:t>
            </a:r>
            <a:endParaRPr/>
          </a:p>
        </p:txBody>
      </p:sp>
      <p:pic>
        <p:nvPicPr>
          <p:cNvPr id="278" name="Google Shape;278;p34"/>
          <p:cNvPicPr preferRelativeResize="0"/>
          <p:nvPr>
            <p:ph idx="2" type="body"/>
          </p:nvPr>
        </p:nvPicPr>
        <p:blipFill rotWithShape="1">
          <a:blip r:embed="rId3">
            <a:alphaModFix/>
          </a:blip>
          <a:srcRect b="0" l="0" r="0" t="0"/>
          <a:stretch/>
        </p:blipFill>
        <p:spPr>
          <a:xfrm>
            <a:off x="965791" y="965200"/>
            <a:ext cx="5909728" cy="3989067"/>
          </a:xfrm>
          <a:prstGeom prst="rect">
            <a:avLst/>
          </a:prstGeom>
          <a:noFill/>
          <a:ln>
            <a:noFill/>
          </a:ln>
        </p:spPr>
      </p:pic>
      <p:sp>
        <p:nvSpPr>
          <p:cNvPr id="279" name="Google Shape;279;p34"/>
          <p:cNvSpPr txBox="1"/>
          <p:nvPr>
            <p:ph idx="1" type="body"/>
          </p:nvPr>
        </p:nvSpPr>
        <p:spPr>
          <a:xfrm>
            <a:off x="7534655" y="965199"/>
            <a:ext cx="4008101" cy="4020458"/>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900"/>
              <a:buChar char="•"/>
            </a:pPr>
            <a:r>
              <a:rPr lang="en-US" sz="1900"/>
              <a:t>Every block has a hash</a:t>
            </a:r>
            <a:endParaRPr/>
          </a:p>
          <a:p>
            <a:pPr indent="-228600" lvl="1" marL="685800" rtl="0" algn="l">
              <a:lnSpc>
                <a:spcPct val="90000"/>
              </a:lnSpc>
              <a:spcBef>
                <a:spcPts val="500"/>
              </a:spcBef>
              <a:spcAft>
                <a:spcPts val="0"/>
              </a:spcAft>
              <a:buClr>
                <a:schemeClr val="dk1"/>
              </a:buClr>
              <a:buSzPts val="1900"/>
              <a:buChar char="•"/>
            </a:pPr>
            <a:r>
              <a:rPr lang="en-US" sz="1900"/>
              <a:t>A Hash can be thought of as a fingerprint.  It is effectively the unique identifier for the block itself AND the data in the block.</a:t>
            </a:r>
            <a:endParaRPr/>
          </a:p>
          <a:p>
            <a:pPr indent="-228600" lvl="0" marL="228600" rtl="0" algn="l">
              <a:lnSpc>
                <a:spcPct val="90000"/>
              </a:lnSpc>
              <a:spcBef>
                <a:spcPts val="1000"/>
              </a:spcBef>
              <a:spcAft>
                <a:spcPts val="0"/>
              </a:spcAft>
              <a:buClr>
                <a:schemeClr val="dk1"/>
              </a:buClr>
              <a:buSzPts val="1900"/>
              <a:buChar char="•"/>
            </a:pPr>
            <a:r>
              <a:rPr lang="en-US" sz="1900"/>
              <a:t>Once a block is created, its contents are hashed.  Therefore, changing something inside the block will cause the hash to change.</a:t>
            </a:r>
            <a:endParaRPr/>
          </a:p>
          <a:p>
            <a:pPr indent="-228600" lvl="0" marL="228600" rtl="0" algn="l">
              <a:lnSpc>
                <a:spcPct val="90000"/>
              </a:lnSpc>
              <a:spcBef>
                <a:spcPts val="1000"/>
              </a:spcBef>
              <a:spcAft>
                <a:spcPts val="0"/>
              </a:spcAft>
              <a:buClr>
                <a:schemeClr val="dk1"/>
              </a:buClr>
              <a:buSzPts val="1900"/>
              <a:buChar char="•"/>
            </a:pPr>
            <a:r>
              <a:rPr b="1" i="1" lang="en-US" sz="1900" u="sng"/>
              <a:t>Hashes are critical to detect changes inside of blocks OR to determine if all nodes on a blockchain contain the SAME data</a:t>
            </a:r>
            <a:endParaRPr/>
          </a:p>
        </p:txBody>
      </p:sp>
      <p:sp>
        <p:nvSpPr>
          <p:cNvPr id="280" name="Google Shape;280;p34"/>
          <p:cNvSpPr txBox="1"/>
          <p:nvPr>
            <p:ph idx="12" type="sldNum"/>
          </p:nvPr>
        </p:nvSpPr>
        <p:spPr>
          <a:xfrm>
            <a:off x="10198279" y="6261090"/>
            <a:ext cx="134447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Block: Hash</a:t>
            </a:r>
            <a:endParaRPr/>
          </a:p>
        </p:txBody>
      </p:sp>
      <p:sp>
        <p:nvSpPr>
          <p:cNvPr id="286" name="Google Shape;286;p3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Every block contains the hash of the prior block</a:t>
            </a:r>
            <a:endParaRPr/>
          </a:p>
          <a:p>
            <a:pPr indent="-228600" lvl="1" marL="685800" rtl="0" algn="l">
              <a:lnSpc>
                <a:spcPct val="90000"/>
              </a:lnSpc>
              <a:spcBef>
                <a:spcPts val="500"/>
              </a:spcBef>
              <a:spcAft>
                <a:spcPts val="0"/>
              </a:spcAft>
              <a:buClr>
                <a:schemeClr val="dk1"/>
              </a:buClr>
              <a:buSzPts val="2400"/>
              <a:buChar char="•"/>
            </a:pPr>
            <a:r>
              <a:rPr lang="en-US"/>
              <a:t>This is what “chains” the blocks together to give us the “Blockchain”</a:t>
            </a:r>
            <a:endParaRPr/>
          </a:p>
          <a:p>
            <a:pPr indent="-228600" lvl="1" marL="685800" rtl="0" algn="l">
              <a:lnSpc>
                <a:spcPct val="90000"/>
              </a:lnSpc>
              <a:spcBef>
                <a:spcPts val="500"/>
              </a:spcBef>
              <a:spcAft>
                <a:spcPts val="0"/>
              </a:spcAft>
              <a:buClr>
                <a:schemeClr val="dk1"/>
              </a:buClr>
              <a:buSzPts val="2400"/>
              <a:buChar char="•"/>
            </a:pPr>
            <a:r>
              <a:rPr lang="en-US"/>
              <a:t>This is also what makes the blockchain so secure since you now have a tamper-proof scheme that extends node boundaries</a:t>
            </a:r>
            <a:endParaRPr/>
          </a:p>
        </p:txBody>
      </p:sp>
      <p:pic>
        <p:nvPicPr>
          <p:cNvPr id="287" name="Google Shape;287;p35"/>
          <p:cNvPicPr preferRelativeResize="0"/>
          <p:nvPr>
            <p:ph idx="2" type="body"/>
          </p:nvPr>
        </p:nvPicPr>
        <p:blipFill rotWithShape="1">
          <a:blip r:embed="rId3">
            <a:alphaModFix/>
          </a:blip>
          <a:srcRect b="0" l="0" r="0" t="0"/>
          <a:stretch/>
        </p:blipFill>
        <p:spPr>
          <a:xfrm>
            <a:off x="6172200" y="2251155"/>
            <a:ext cx="5181600" cy="3500278"/>
          </a:xfrm>
          <a:prstGeom prst="rect">
            <a:avLst/>
          </a:prstGeom>
          <a:noFill/>
          <a:ln>
            <a:noFill/>
          </a:ln>
        </p:spPr>
      </p:pic>
      <p:sp>
        <p:nvSpPr>
          <p:cNvPr id="288" name="Google Shape;28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Genesis Block</a:t>
            </a:r>
            <a:endParaRPr/>
          </a:p>
        </p:txBody>
      </p:sp>
      <p:sp>
        <p:nvSpPr>
          <p:cNvPr id="294" name="Google Shape;294;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The first block does not have a predecessor so it can not point to the “prior hash”.  </a:t>
            </a:r>
            <a:endParaRPr/>
          </a:p>
          <a:p>
            <a:pPr indent="-228600" lvl="0" marL="228600" rtl="0" algn="l">
              <a:lnSpc>
                <a:spcPct val="90000"/>
              </a:lnSpc>
              <a:spcBef>
                <a:spcPts val="1000"/>
              </a:spcBef>
              <a:spcAft>
                <a:spcPts val="0"/>
              </a:spcAft>
              <a:buClr>
                <a:schemeClr val="dk1"/>
              </a:buClr>
              <a:buSzPts val="2800"/>
              <a:buChar char="•"/>
            </a:pPr>
            <a:r>
              <a:rPr lang="en-US"/>
              <a:t>This also means that the first block must be manually created</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95" name="Google Shape;29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9" name="Shape 299"/>
        <p:cNvGrpSpPr/>
        <p:nvPr/>
      </p:nvGrpSpPr>
      <p:grpSpPr>
        <a:xfrm>
          <a:off x="0" y="0"/>
          <a:ext cx="0" cy="0"/>
          <a:chOff x="0" y="0"/>
          <a:chExt cx="0" cy="0"/>
        </a:xfrm>
      </p:grpSpPr>
      <p:sp>
        <p:nvSpPr>
          <p:cNvPr id="300" name="Google Shape;300;p37"/>
          <p:cNvSpPr txBox="1"/>
          <p:nvPr>
            <p:ph type="title"/>
          </p:nvPr>
        </p:nvSpPr>
        <p:spPr>
          <a:xfrm>
            <a:off x="643465" y="3433763"/>
            <a:ext cx="4809068" cy="2743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a:t>Demo</a:t>
            </a:r>
            <a:endParaRPr/>
          </a:p>
        </p:txBody>
      </p:sp>
      <p:pic>
        <p:nvPicPr>
          <p:cNvPr descr="Right Pointing Backhand Index " id="301" name="Google Shape;301;p37"/>
          <p:cNvPicPr preferRelativeResize="0"/>
          <p:nvPr/>
        </p:nvPicPr>
        <p:blipFill rotWithShape="1">
          <a:blip r:embed="rId3">
            <a:alphaModFix/>
          </a:blip>
          <a:srcRect b="0" l="0" r="0" t="0"/>
          <a:stretch/>
        </p:blipFill>
        <p:spPr>
          <a:xfrm>
            <a:off x="2590799" y="2519363"/>
            <a:ext cx="914400" cy="914400"/>
          </a:xfrm>
          <a:prstGeom prst="rect">
            <a:avLst/>
          </a:prstGeom>
          <a:noFill/>
          <a:ln>
            <a:noFill/>
          </a:ln>
        </p:spPr>
      </p:pic>
      <p:sp>
        <p:nvSpPr>
          <p:cNvPr id="302" name="Google Shape;302;p37"/>
          <p:cNvSpPr/>
          <p:nvPr/>
        </p:nvSpPr>
        <p:spPr>
          <a:xfrm>
            <a:off x="6096000" y="0"/>
            <a:ext cx="6096001"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3" name="Google Shape;303;p37"/>
          <p:cNvSpPr txBox="1"/>
          <p:nvPr>
            <p:ph idx="1" type="body"/>
          </p:nvPr>
        </p:nvSpPr>
        <p:spPr>
          <a:xfrm>
            <a:off x="6096001" y="643467"/>
            <a:ext cx="6096000" cy="553349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u="sng">
                <a:solidFill>
                  <a:schemeClr val="hlink"/>
                </a:solidFill>
                <a:hlinkClick r:id="rId4"/>
              </a:rPr>
              <a:t>https://anders.com/blockchain/blockchain.html</a:t>
            </a:r>
            <a:endParaRPr sz="2400"/>
          </a:p>
          <a:p>
            <a:pPr indent="-228600" lvl="1" marL="685800" rtl="0" algn="l">
              <a:lnSpc>
                <a:spcPct val="90000"/>
              </a:lnSpc>
              <a:spcBef>
                <a:spcPts val="500"/>
              </a:spcBef>
              <a:spcAft>
                <a:spcPts val="0"/>
              </a:spcAft>
              <a:buClr>
                <a:schemeClr val="dk1"/>
              </a:buClr>
              <a:buSzPts val="2400"/>
              <a:buChar char="•"/>
            </a:pPr>
            <a:r>
              <a:rPr lang="en-US"/>
              <a:t>Put data into each of the 5 blocks and notice that the new hash contains the prior hash</a:t>
            </a:r>
            <a:endParaRPr/>
          </a:p>
          <a:p>
            <a:pPr indent="-228600" lvl="1" marL="685800" rtl="0" algn="l">
              <a:lnSpc>
                <a:spcPct val="90000"/>
              </a:lnSpc>
              <a:spcBef>
                <a:spcPts val="500"/>
              </a:spcBef>
              <a:spcAft>
                <a:spcPts val="0"/>
              </a:spcAft>
              <a:buClr>
                <a:schemeClr val="dk1"/>
              </a:buClr>
              <a:buSzPts val="2400"/>
              <a:buChar char="•"/>
            </a:pPr>
            <a:r>
              <a:rPr lang="en-US"/>
              <a:t>Go in order and select the “mine” button one at a time (from left to right)</a:t>
            </a:r>
            <a:endParaRPr/>
          </a:p>
          <a:p>
            <a:pPr indent="-228600" lvl="1" marL="685800" rtl="0" algn="l">
              <a:lnSpc>
                <a:spcPct val="90000"/>
              </a:lnSpc>
              <a:spcBef>
                <a:spcPts val="500"/>
              </a:spcBef>
              <a:spcAft>
                <a:spcPts val="0"/>
              </a:spcAft>
              <a:buClr>
                <a:schemeClr val="dk1"/>
              </a:buClr>
              <a:buSzPts val="2400"/>
              <a:buChar char="•"/>
            </a:pPr>
            <a:r>
              <a:rPr lang="en-US"/>
              <a:t>Wait until the first block finishes mining before mining the next block</a:t>
            </a:r>
            <a:endParaRPr/>
          </a:p>
          <a:p>
            <a:pPr indent="-228600" lvl="1" marL="685800" rtl="0" algn="l">
              <a:lnSpc>
                <a:spcPct val="90000"/>
              </a:lnSpc>
              <a:spcBef>
                <a:spcPts val="500"/>
              </a:spcBef>
              <a:spcAft>
                <a:spcPts val="0"/>
              </a:spcAft>
              <a:buClr>
                <a:schemeClr val="dk1"/>
              </a:buClr>
              <a:buSzPts val="2400"/>
              <a:buChar char="•"/>
            </a:pPr>
            <a:r>
              <a:rPr lang="en-US"/>
              <a:t>Once ALL of the blocks have been mined – go into block 2 and change the data… what happens and why?</a:t>
            </a:r>
            <a:endParaRPr/>
          </a:p>
          <a:p>
            <a:pPr indent="-228600" lvl="0" marL="228600" rtl="0" algn="l">
              <a:lnSpc>
                <a:spcPct val="90000"/>
              </a:lnSpc>
              <a:spcBef>
                <a:spcPts val="1000"/>
              </a:spcBef>
              <a:spcAft>
                <a:spcPts val="0"/>
              </a:spcAft>
              <a:buClr>
                <a:schemeClr val="dk1"/>
              </a:buClr>
              <a:buSzPts val="2400"/>
              <a:buChar char="•"/>
            </a:pPr>
            <a:r>
              <a:rPr lang="en-US" sz="2400"/>
              <a:t>Also, to see how keys, signatures, transactions, and blockchains work – go here:</a:t>
            </a:r>
            <a:endParaRPr/>
          </a:p>
          <a:p>
            <a:pPr indent="-228600" lvl="1" marL="685800" rtl="0" algn="l">
              <a:lnSpc>
                <a:spcPct val="90000"/>
              </a:lnSpc>
              <a:spcBef>
                <a:spcPts val="500"/>
              </a:spcBef>
              <a:spcAft>
                <a:spcPts val="0"/>
              </a:spcAft>
              <a:buClr>
                <a:schemeClr val="dk1"/>
              </a:buClr>
              <a:buSzPts val="2400"/>
              <a:buChar char="•"/>
            </a:pPr>
            <a:r>
              <a:rPr lang="en-US" u="sng">
                <a:solidFill>
                  <a:schemeClr val="hlink"/>
                </a:solidFill>
                <a:hlinkClick r:id="rId5"/>
              </a:rPr>
              <a:t>https://anders.com/blockchain/public-private-keys/keys.html</a:t>
            </a:r>
            <a:endParaRPr/>
          </a:p>
          <a:p>
            <a:pPr indent="0" lvl="1" marL="457200" rtl="0" algn="l">
              <a:lnSpc>
                <a:spcPct val="90000"/>
              </a:lnSpc>
              <a:spcBef>
                <a:spcPts val="500"/>
              </a:spcBef>
              <a:spcAft>
                <a:spcPts val="0"/>
              </a:spcAft>
              <a:buClr>
                <a:schemeClr val="dk1"/>
              </a:buClr>
              <a:buSzPts val="2400"/>
              <a:buNone/>
            </a:pPr>
            <a:r>
              <a:t/>
            </a:r>
            <a:endParaRPr/>
          </a:p>
        </p:txBody>
      </p:sp>
      <p:sp>
        <p:nvSpPr>
          <p:cNvPr id="304" name="Google Shape;304;p37"/>
          <p:cNvSpPr txBox="1"/>
          <p:nvPr>
            <p:ph idx="12" type="sldNum"/>
          </p:nvPr>
        </p:nvSpPr>
        <p:spPr>
          <a:xfrm>
            <a:off x="10156848" y="6356350"/>
            <a:ext cx="11969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Using Hashes is not enough…</a:t>
            </a:r>
            <a:endParaRPr/>
          </a:p>
        </p:txBody>
      </p:sp>
      <p:sp>
        <p:nvSpPr>
          <p:cNvPr id="310" name="Google Shape;310;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Modern computers can calculate million of hashes per second</a:t>
            </a:r>
            <a:endParaRPr/>
          </a:p>
          <a:p>
            <a:pPr indent="-228600" lvl="0" marL="228600" rtl="0" algn="l">
              <a:lnSpc>
                <a:spcPct val="90000"/>
              </a:lnSpc>
              <a:spcBef>
                <a:spcPts val="1000"/>
              </a:spcBef>
              <a:spcAft>
                <a:spcPts val="0"/>
              </a:spcAft>
              <a:buClr>
                <a:srgbClr val="FF0000"/>
              </a:buClr>
              <a:buSzPts val="2800"/>
              <a:buChar char="•"/>
            </a:pPr>
            <a:r>
              <a:rPr b="1" i="1" lang="en-US" u="sng">
                <a:solidFill>
                  <a:srgbClr val="FF0000"/>
                </a:solidFill>
              </a:rPr>
              <a:t>This means that you could tamper with the data in a block AND then recalculate the hashes of the entire blockchain.  </a:t>
            </a:r>
            <a:endParaRPr/>
          </a:p>
          <a:p>
            <a:pPr indent="-228600" lvl="0" marL="228600" rtl="0" algn="l">
              <a:lnSpc>
                <a:spcPct val="90000"/>
              </a:lnSpc>
              <a:spcBef>
                <a:spcPts val="1000"/>
              </a:spcBef>
              <a:spcAft>
                <a:spcPts val="0"/>
              </a:spcAft>
              <a:buClr>
                <a:schemeClr val="dk1"/>
              </a:buClr>
              <a:buSzPts val="2800"/>
              <a:buChar char="•"/>
            </a:pPr>
            <a:r>
              <a:rPr lang="en-US"/>
              <a:t>This would provide a logically valid blockchain where each hash is connected to its NEWLY computed hash</a:t>
            </a:r>
            <a:endParaRPr/>
          </a:p>
          <a:p>
            <a:pPr indent="-228600" lvl="0" marL="228600" rtl="0" algn="l">
              <a:lnSpc>
                <a:spcPct val="90000"/>
              </a:lnSpc>
              <a:spcBef>
                <a:spcPts val="1000"/>
              </a:spcBef>
              <a:spcAft>
                <a:spcPts val="0"/>
              </a:spcAft>
              <a:buClr>
                <a:schemeClr val="dk1"/>
              </a:buClr>
              <a:buSzPts val="2800"/>
              <a:buChar char="•"/>
            </a:pPr>
            <a:r>
              <a:rPr lang="en-US"/>
              <a:t>This is a serious weakness.  </a:t>
            </a:r>
            <a:endParaRPr/>
          </a:p>
        </p:txBody>
      </p:sp>
      <p:sp>
        <p:nvSpPr>
          <p:cNvPr id="311" name="Google Shape;311;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6" name="Shape 316"/>
        <p:cNvGrpSpPr/>
        <p:nvPr/>
      </p:nvGrpSpPr>
      <p:grpSpPr>
        <a:xfrm>
          <a:off x="0" y="0"/>
          <a:ext cx="0" cy="0"/>
          <a:chOff x="0" y="0"/>
          <a:chExt cx="0" cy="0"/>
        </a:xfrm>
      </p:grpSpPr>
      <p:sp>
        <p:nvSpPr>
          <p:cNvPr id="317" name="Google Shape;317;p39"/>
          <p:cNvSpPr/>
          <p:nvPr/>
        </p:nvSpPr>
        <p:spPr>
          <a:xfrm>
            <a:off x="6831955" y="5346696"/>
            <a:ext cx="5360045" cy="1511304"/>
          </a:xfrm>
          <a:custGeom>
            <a:rect b="b" l="l" r="r" t="t"/>
            <a:pathLst>
              <a:path extrusionOk="0" h="1511304" w="5360045">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8" name="Google Shape;318;p39"/>
          <p:cNvSpPr/>
          <p:nvPr/>
        </p:nvSpPr>
        <p:spPr>
          <a:xfrm>
            <a:off x="0" y="5346694"/>
            <a:ext cx="7346605" cy="1511306"/>
          </a:xfrm>
          <a:custGeom>
            <a:rect b="b" l="l" r="r" t="t"/>
            <a:pathLst>
              <a:path extrusionOk="0" h="1511306" w="7346605">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2F2F2"/>
              </a:solidFill>
              <a:latin typeface="Calibri"/>
              <a:ea typeface="Calibri"/>
              <a:cs typeface="Calibri"/>
              <a:sym typeface="Calibri"/>
            </a:endParaRPr>
          </a:p>
        </p:txBody>
      </p:sp>
      <p:sp>
        <p:nvSpPr>
          <p:cNvPr id="319" name="Google Shape;319;p39"/>
          <p:cNvSpPr txBox="1"/>
          <p:nvPr>
            <p:ph type="title"/>
          </p:nvPr>
        </p:nvSpPr>
        <p:spPr>
          <a:xfrm>
            <a:off x="950121" y="5529884"/>
            <a:ext cx="5693783" cy="10963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03030"/>
              </a:buClr>
              <a:buSzPts val="3400"/>
              <a:buFont typeface="Calibri"/>
              <a:buNone/>
            </a:pPr>
            <a:r>
              <a:rPr lang="en-US" sz="3400">
                <a:solidFill>
                  <a:srgbClr val="303030"/>
                </a:solidFill>
                <a:latin typeface="Calibri"/>
                <a:ea typeface="Calibri"/>
                <a:cs typeface="Calibri"/>
                <a:sym typeface="Calibri"/>
              </a:rPr>
              <a:t>How do we slow down the creation of new blocks?</a:t>
            </a:r>
            <a:endParaRPr/>
          </a:p>
        </p:txBody>
      </p:sp>
      <p:pic>
        <p:nvPicPr>
          <p:cNvPr id="320" name="Google Shape;320;p39"/>
          <p:cNvPicPr preferRelativeResize="0"/>
          <p:nvPr>
            <p:ph idx="2" type="body"/>
          </p:nvPr>
        </p:nvPicPr>
        <p:blipFill rotWithShape="1">
          <a:blip r:embed="rId3">
            <a:alphaModFix/>
          </a:blip>
          <a:srcRect b="0" l="0" r="0" t="0"/>
          <a:stretch/>
        </p:blipFill>
        <p:spPr>
          <a:xfrm>
            <a:off x="1261277" y="965200"/>
            <a:ext cx="5318756" cy="3989067"/>
          </a:xfrm>
          <a:prstGeom prst="rect">
            <a:avLst/>
          </a:prstGeom>
          <a:noFill/>
          <a:ln>
            <a:noFill/>
          </a:ln>
        </p:spPr>
      </p:pic>
      <p:sp>
        <p:nvSpPr>
          <p:cNvPr id="321" name="Google Shape;321;p39"/>
          <p:cNvSpPr txBox="1"/>
          <p:nvPr>
            <p:ph idx="1" type="body"/>
          </p:nvPr>
        </p:nvSpPr>
        <p:spPr>
          <a:xfrm>
            <a:off x="6182713" y="231784"/>
            <a:ext cx="5360044" cy="5114909"/>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US" sz="2400"/>
              <a:t>Proof of Work</a:t>
            </a:r>
            <a:endParaRPr/>
          </a:p>
          <a:p>
            <a:pPr indent="-228600" lvl="1" marL="685800" rtl="0" algn="l">
              <a:lnSpc>
                <a:spcPct val="90000"/>
              </a:lnSpc>
              <a:spcBef>
                <a:spcPts val="500"/>
              </a:spcBef>
              <a:spcAft>
                <a:spcPts val="0"/>
              </a:spcAft>
              <a:buClr>
                <a:schemeClr val="dk1"/>
              </a:buClr>
              <a:buSzPts val="2400"/>
              <a:buChar char="•"/>
            </a:pPr>
            <a:r>
              <a:rPr lang="en-US"/>
              <a:t>It’s purpose is to slow down the creation of new blocks</a:t>
            </a:r>
            <a:endParaRPr/>
          </a:p>
          <a:p>
            <a:pPr indent="-228600" lvl="1" marL="685800" rtl="0" algn="l">
              <a:lnSpc>
                <a:spcPct val="90000"/>
              </a:lnSpc>
              <a:spcBef>
                <a:spcPts val="500"/>
              </a:spcBef>
              <a:spcAft>
                <a:spcPts val="0"/>
              </a:spcAft>
              <a:buClr>
                <a:schemeClr val="dk1"/>
              </a:buClr>
              <a:buSzPts val="2400"/>
              <a:buChar char="•"/>
            </a:pPr>
            <a:r>
              <a:rPr b="1" i="1" lang="en-US" u="sng"/>
              <a:t>You force the network keepers to solve a riddle related to the hash before a new block can be added to the chain</a:t>
            </a:r>
            <a:endParaRPr/>
          </a:p>
          <a:p>
            <a:pPr indent="-228600" lvl="1" marL="685800" rtl="0" algn="l">
              <a:lnSpc>
                <a:spcPct val="90000"/>
              </a:lnSpc>
              <a:spcBef>
                <a:spcPts val="500"/>
              </a:spcBef>
              <a:spcAft>
                <a:spcPts val="0"/>
              </a:spcAft>
              <a:buClr>
                <a:schemeClr val="dk1"/>
              </a:buClr>
              <a:buSzPts val="2400"/>
              <a:buChar char="•"/>
            </a:pPr>
            <a:r>
              <a:rPr lang="en-US"/>
              <a:t>You can include a “difficulty in this riddle (i.e.: BTC takes 10 min to solve)</a:t>
            </a:r>
            <a:endParaRPr/>
          </a:p>
          <a:p>
            <a:pPr indent="-228600" lvl="1" marL="685800" rtl="0" algn="l">
              <a:lnSpc>
                <a:spcPct val="90000"/>
              </a:lnSpc>
              <a:spcBef>
                <a:spcPts val="500"/>
              </a:spcBef>
              <a:spcAft>
                <a:spcPts val="0"/>
              </a:spcAft>
              <a:buClr>
                <a:schemeClr val="dk1"/>
              </a:buClr>
              <a:buSzPts val="2400"/>
              <a:buChar char="•"/>
            </a:pPr>
            <a:r>
              <a:rPr lang="en-US"/>
              <a:t>If one block is tampered with and the hash is recalculated, you have to recreate the proof of work of ALL of the other blocks as well (10 min per block in BTC)</a:t>
            </a:r>
            <a:endParaRPr/>
          </a:p>
        </p:txBody>
      </p:sp>
      <p:sp>
        <p:nvSpPr>
          <p:cNvPr id="322" name="Google Shape;322;p39"/>
          <p:cNvSpPr txBox="1"/>
          <p:nvPr>
            <p:ph idx="12" type="sldNum"/>
          </p:nvPr>
        </p:nvSpPr>
        <p:spPr>
          <a:xfrm>
            <a:off x="10198279" y="6261090"/>
            <a:ext cx="134447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6" name="Shape 326"/>
        <p:cNvGrpSpPr/>
        <p:nvPr/>
      </p:nvGrpSpPr>
      <p:grpSpPr>
        <a:xfrm>
          <a:off x="0" y="0"/>
          <a:ext cx="0" cy="0"/>
          <a:chOff x="0" y="0"/>
          <a:chExt cx="0" cy="0"/>
        </a:xfrm>
      </p:grpSpPr>
      <p:sp>
        <p:nvSpPr>
          <p:cNvPr id="327" name="Google Shape;327;p40"/>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Another self healing security principle…</a:t>
            </a:r>
            <a:endParaRPr/>
          </a:p>
        </p:txBody>
      </p:sp>
      <p:cxnSp>
        <p:nvCxnSpPr>
          <p:cNvPr id="328" name="Google Shape;328;p40"/>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329" name="Google Shape;329;p40"/>
          <p:cNvSpPr txBox="1"/>
          <p:nvPr>
            <p:ph idx="1" type="body"/>
          </p:nvPr>
        </p:nvSpPr>
        <p:spPr>
          <a:xfrm>
            <a:off x="149629" y="2575034"/>
            <a:ext cx="5946371" cy="346222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Blockchains inherit native security by being distributed via a peer to peer network.  Hence, blockchain is a NETWORK</a:t>
            </a:r>
            <a:endParaRPr/>
          </a:p>
          <a:p>
            <a:pPr indent="-228600" lvl="0" marL="228600" rtl="0" algn="l">
              <a:lnSpc>
                <a:spcPct val="90000"/>
              </a:lnSpc>
              <a:spcBef>
                <a:spcPts val="1000"/>
              </a:spcBef>
              <a:spcAft>
                <a:spcPts val="0"/>
              </a:spcAft>
              <a:buClr>
                <a:schemeClr val="dk1"/>
              </a:buClr>
              <a:buSzPts val="2400"/>
              <a:buChar char="•"/>
            </a:pPr>
            <a:r>
              <a:rPr lang="en-US" sz="2400"/>
              <a:t>In a public blockchain, anyone can join (not private bc’s obviously)</a:t>
            </a:r>
            <a:endParaRPr/>
          </a:p>
          <a:p>
            <a:pPr indent="-228600" lvl="0" marL="228600" rtl="0" algn="l">
              <a:lnSpc>
                <a:spcPct val="90000"/>
              </a:lnSpc>
              <a:spcBef>
                <a:spcPts val="1000"/>
              </a:spcBef>
              <a:spcAft>
                <a:spcPts val="0"/>
              </a:spcAft>
              <a:buClr>
                <a:schemeClr val="dk1"/>
              </a:buClr>
              <a:buSzPts val="2400"/>
              <a:buChar char="•"/>
            </a:pPr>
            <a:r>
              <a:rPr lang="en-US" sz="2400"/>
              <a:t>Anyone (in public or private) blockchains, join the network – they get a complete copy of the chain.</a:t>
            </a:r>
            <a:endParaRPr/>
          </a:p>
          <a:p>
            <a:pPr indent="-228600" lvl="0" marL="228600" rtl="0" algn="l">
              <a:lnSpc>
                <a:spcPct val="90000"/>
              </a:lnSpc>
              <a:spcBef>
                <a:spcPts val="1000"/>
              </a:spcBef>
              <a:spcAft>
                <a:spcPts val="0"/>
              </a:spcAft>
              <a:buClr>
                <a:schemeClr val="dk1"/>
              </a:buClr>
              <a:buSzPts val="2400"/>
              <a:buChar char="•"/>
            </a:pPr>
            <a:r>
              <a:rPr lang="en-US" sz="2400"/>
              <a:t>A node can use this to validate the “correctness” of the blockchain</a:t>
            </a:r>
            <a:endParaRPr/>
          </a:p>
        </p:txBody>
      </p:sp>
      <p:sp>
        <p:nvSpPr>
          <p:cNvPr id="330" name="Google Shape;330;p40"/>
          <p:cNvSpPr txBox="1"/>
          <p:nvPr>
            <p:ph idx="12" type="sldNum"/>
          </p:nvPr>
        </p:nvSpPr>
        <p:spPr>
          <a:xfrm>
            <a:off x="6941820" y="6356350"/>
            <a:ext cx="11658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pic>
        <p:nvPicPr>
          <p:cNvPr id="331" name="Google Shape;331;p40"/>
          <p:cNvPicPr preferRelativeResize="0"/>
          <p:nvPr>
            <p:ph idx="2" type="body"/>
          </p:nvPr>
        </p:nvPicPr>
        <p:blipFill rotWithShape="1">
          <a:blip r:embed="rId3">
            <a:alphaModFix/>
          </a:blip>
          <a:srcRect b="0" l="10961" r="33805" t="0"/>
          <a:stretch/>
        </p:blipFill>
        <p:spPr>
          <a:xfrm>
            <a:off x="5878849" y="10"/>
            <a:ext cx="6313150" cy="68579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5" name="Shape 335"/>
        <p:cNvGrpSpPr/>
        <p:nvPr/>
      </p:nvGrpSpPr>
      <p:grpSpPr>
        <a:xfrm>
          <a:off x="0" y="0"/>
          <a:ext cx="0" cy="0"/>
          <a:chOff x="0" y="0"/>
          <a:chExt cx="0" cy="0"/>
        </a:xfrm>
      </p:grpSpPr>
      <p:sp>
        <p:nvSpPr>
          <p:cNvPr id="336" name="Google Shape;336;p41"/>
          <p:cNvSpPr/>
          <p:nvPr/>
        </p:nvSpPr>
        <p:spPr>
          <a:xfrm>
            <a:off x="0" y="0"/>
            <a:ext cx="463600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7" name="Google Shape;337;p41"/>
          <p:cNvSpPr txBox="1"/>
          <p:nvPr>
            <p:ph type="title"/>
          </p:nvPr>
        </p:nvSpPr>
        <p:spPr>
          <a:xfrm>
            <a:off x="943277" y="712269"/>
            <a:ext cx="3370998" cy="55022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New Block created in a P2P scenario…</a:t>
            </a:r>
            <a:endParaRPr/>
          </a:p>
        </p:txBody>
      </p:sp>
      <p:cxnSp>
        <p:nvCxnSpPr>
          <p:cNvPr id="338" name="Google Shape;338;p41"/>
          <p:cNvCxnSpPr/>
          <p:nvPr/>
        </p:nvCxnSpPr>
        <p:spPr>
          <a:xfrm rot="10800000">
            <a:off x="762000" y="2971800"/>
            <a:ext cx="0" cy="914400"/>
          </a:xfrm>
          <a:prstGeom prst="straightConnector1">
            <a:avLst/>
          </a:prstGeom>
          <a:noFill/>
          <a:ln cap="flat" cmpd="sng" w="19050">
            <a:solidFill>
              <a:srgbClr val="FFFFFF">
                <a:alpha val="80000"/>
              </a:srgbClr>
            </a:solidFill>
            <a:prstDash val="solid"/>
            <a:miter lim="800000"/>
            <a:headEnd len="sm" w="sm" type="none"/>
            <a:tailEnd len="sm" w="sm" type="none"/>
          </a:ln>
        </p:spPr>
      </p:cxnSp>
      <p:sp>
        <p:nvSpPr>
          <p:cNvPr id="339" name="Google Shape;33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grpSp>
        <p:nvGrpSpPr>
          <p:cNvPr id="340" name="Google Shape;340;p41"/>
          <p:cNvGrpSpPr/>
          <p:nvPr/>
        </p:nvGrpSpPr>
        <p:grpSpPr>
          <a:xfrm>
            <a:off x="5280025" y="642938"/>
            <a:ext cx="6269037" cy="5572124"/>
            <a:chOff x="0" y="0"/>
            <a:chExt cx="6269037" cy="5572124"/>
          </a:xfrm>
        </p:grpSpPr>
        <p:sp>
          <p:nvSpPr>
            <p:cNvPr id="341" name="Google Shape;341;p41"/>
            <p:cNvSpPr/>
            <p:nvPr/>
          </p:nvSpPr>
          <p:spPr>
            <a:xfrm>
              <a:off x="0" y="0"/>
              <a:ext cx="4827159" cy="1002982"/>
            </a:xfrm>
            <a:prstGeom prst="roundRect">
              <a:avLst>
                <a:gd fmla="val 10000" name="adj"/>
              </a:avLst>
            </a:prstGeom>
            <a:gradFill>
              <a:gsLst>
                <a:gs pos="0">
                  <a:srgbClr val="F7BCA2"/>
                </a:gs>
                <a:gs pos="50000">
                  <a:srgbClr val="F4B093"/>
                </a:gs>
                <a:gs pos="100000">
                  <a:srgbClr val="F7A47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txBox="1"/>
            <p:nvPr/>
          </p:nvSpPr>
          <p:spPr>
            <a:xfrm>
              <a:off x="29376" y="29376"/>
              <a:ext cx="3627514" cy="94423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A new block is created and sent to every node on the network</a:t>
              </a:r>
              <a:endParaRPr/>
            </a:p>
          </p:txBody>
        </p:sp>
        <p:sp>
          <p:nvSpPr>
            <p:cNvPr id="343" name="Google Shape;343;p41"/>
            <p:cNvSpPr/>
            <p:nvPr/>
          </p:nvSpPr>
          <p:spPr>
            <a:xfrm>
              <a:off x="360469" y="1142285"/>
              <a:ext cx="4827159" cy="1002982"/>
            </a:xfrm>
            <a:prstGeom prst="roundRect">
              <a:avLst>
                <a:gd fmla="val 10000" name="adj"/>
              </a:avLst>
            </a:prstGeom>
            <a:gradFill>
              <a:gsLst>
                <a:gs pos="0">
                  <a:srgbClr val="EABAAB"/>
                </a:gs>
                <a:gs pos="50000">
                  <a:srgbClr val="E5AE9D"/>
                </a:gs>
                <a:gs pos="100000">
                  <a:srgbClr val="E5A18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txBox="1"/>
            <p:nvPr/>
          </p:nvSpPr>
          <p:spPr>
            <a:xfrm>
              <a:off x="389845" y="1171661"/>
              <a:ext cx="3755998" cy="94423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Each node validates the block hashes to ensure no tampering</a:t>
              </a:r>
              <a:endParaRPr/>
            </a:p>
          </p:txBody>
        </p:sp>
        <p:sp>
          <p:nvSpPr>
            <p:cNvPr id="345" name="Google Shape;345;p41"/>
            <p:cNvSpPr/>
            <p:nvPr/>
          </p:nvSpPr>
          <p:spPr>
            <a:xfrm>
              <a:off x="720939" y="2284571"/>
              <a:ext cx="4827159" cy="1002982"/>
            </a:xfrm>
            <a:prstGeom prst="roundRect">
              <a:avLst>
                <a:gd fmla="val 10000" name="adj"/>
              </a:avLst>
            </a:prstGeom>
            <a:gradFill>
              <a:gsLst>
                <a:gs pos="0">
                  <a:srgbClr val="DFBEB7"/>
                </a:gs>
                <a:gs pos="50000">
                  <a:srgbClr val="D9B1A9"/>
                </a:gs>
                <a:gs pos="100000">
                  <a:srgbClr val="D6A59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txBox="1"/>
            <p:nvPr/>
          </p:nvSpPr>
          <p:spPr>
            <a:xfrm>
              <a:off x="750315" y="2313947"/>
              <a:ext cx="3755998" cy="94423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If all is good – each node adds the block to their copy of the blockchain</a:t>
              </a:r>
              <a:endParaRPr/>
            </a:p>
          </p:txBody>
        </p:sp>
        <p:sp>
          <p:nvSpPr>
            <p:cNvPr id="347" name="Google Shape;347;p41"/>
            <p:cNvSpPr/>
            <p:nvPr/>
          </p:nvSpPr>
          <p:spPr>
            <a:xfrm>
              <a:off x="1081409" y="3426856"/>
              <a:ext cx="4827159" cy="1002982"/>
            </a:xfrm>
            <a:prstGeom prst="roundRect">
              <a:avLst>
                <a:gd fmla="val 10000" name="adj"/>
              </a:avLst>
            </a:prstGeom>
            <a:gradFill>
              <a:gsLst>
                <a:gs pos="0">
                  <a:srgbClr val="D7C5C3"/>
                </a:gs>
                <a:gs pos="50000">
                  <a:srgbClr val="CFBAB7"/>
                </a:gs>
                <a:gs pos="100000">
                  <a:srgbClr val="C9AFA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txBox="1"/>
            <p:nvPr/>
          </p:nvSpPr>
          <p:spPr>
            <a:xfrm>
              <a:off x="1110785" y="3456232"/>
              <a:ext cx="3755998" cy="94423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All the nodes create consensus.  They agree which blocks are valid and which are not</a:t>
              </a:r>
              <a:endParaRPr/>
            </a:p>
          </p:txBody>
        </p:sp>
        <p:sp>
          <p:nvSpPr>
            <p:cNvPr id="349" name="Google Shape;349;p41"/>
            <p:cNvSpPr/>
            <p:nvPr/>
          </p:nvSpPr>
          <p:spPr>
            <a:xfrm>
              <a:off x="1441878" y="4569142"/>
              <a:ext cx="4827159" cy="1002982"/>
            </a:xfrm>
            <a:prstGeom prst="roundRect">
              <a:avLst>
                <a:gd fmla="val 10000" name="adj"/>
              </a:avLst>
            </a:prstGeom>
            <a:gradFill>
              <a:gsLst>
                <a:gs pos="0">
                  <a:srgbClr val="D0D0D0"/>
                </a:gs>
                <a:gs pos="50000">
                  <a:srgbClr val="C7C7C7"/>
                </a:gs>
                <a:gs pos="100000">
                  <a:srgbClr val="BFBFB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txBox="1"/>
            <p:nvPr/>
          </p:nvSpPr>
          <p:spPr>
            <a:xfrm>
              <a:off x="1471254" y="4598518"/>
              <a:ext cx="3755998" cy="94423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Blocks that are tampered with are REJECTED</a:t>
              </a:r>
              <a:endParaRPr/>
            </a:p>
          </p:txBody>
        </p:sp>
        <p:sp>
          <p:nvSpPr>
            <p:cNvPr id="351" name="Google Shape;351;p41"/>
            <p:cNvSpPr/>
            <p:nvPr/>
          </p:nvSpPr>
          <p:spPr>
            <a:xfrm>
              <a:off x="4175220" y="732734"/>
              <a:ext cx="651938" cy="651938"/>
            </a:xfrm>
            <a:prstGeom prst="downArrow">
              <a:avLst>
                <a:gd fmla="val 55000" name="adj1"/>
                <a:gd fmla="val 45000" name="adj2"/>
              </a:avLst>
            </a:prstGeom>
            <a:solidFill>
              <a:srgbClr val="F7D5CB">
                <a:alpha val="89803"/>
              </a:srgbClr>
            </a:solidFill>
            <a:ln cap="flat" cmpd="sng" w="9525">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txBox="1"/>
            <p:nvPr/>
          </p:nvSpPr>
          <p:spPr>
            <a:xfrm>
              <a:off x="4321906" y="732734"/>
              <a:ext cx="358566" cy="490583"/>
            </a:xfrm>
            <a:prstGeom prst="rect">
              <a:avLst/>
            </a:prstGeom>
            <a:noFill/>
            <a:ln>
              <a:noFill/>
            </a:ln>
          </p:spPr>
          <p:txBody>
            <a:bodyPr anchorCtr="0" anchor="ctr" bIns="36825" lIns="36825" spcFirstLastPara="1" rIns="36825" wrap="square" tIns="36825">
              <a:noAutofit/>
            </a:bodyPr>
            <a:lstStyle/>
            <a:p>
              <a:pPr indent="0" lvl="0" marL="0" marR="0" rtl="0" algn="ctr">
                <a:lnSpc>
                  <a:spcPct val="90000"/>
                </a:lnSpc>
                <a:spcBef>
                  <a:spcPts val="0"/>
                </a:spcBef>
                <a:spcAft>
                  <a:spcPts val="0"/>
                </a:spcAft>
                <a:buClr>
                  <a:schemeClr val="dk1"/>
                </a:buClr>
                <a:buSzPts val="2900"/>
                <a:buFont typeface="Calibri"/>
                <a:buNone/>
              </a:pPr>
              <a:r>
                <a:t/>
              </a:r>
              <a:endParaRPr b="0" i="0" sz="2900" u="none" cap="none" strike="noStrike">
                <a:solidFill>
                  <a:schemeClr val="dk1"/>
                </a:solidFill>
                <a:latin typeface="Calibri"/>
                <a:ea typeface="Calibri"/>
                <a:cs typeface="Calibri"/>
                <a:sym typeface="Calibri"/>
              </a:endParaRPr>
            </a:p>
          </p:txBody>
        </p:sp>
        <p:sp>
          <p:nvSpPr>
            <p:cNvPr id="353" name="Google Shape;353;p41"/>
            <p:cNvSpPr/>
            <p:nvPr/>
          </p:nvSpPr>
          <p:spPr>
            <a:xfrm>
              <a:off x="4535690" y="1875020"/>
              <a:ext cx="651938" cy="651938"/>
            </a:xfrm>
            <a:prstGeom prst="downArrow">
              <a:avLst>
                <a:gd fmla="val 55000" name="adj1"/>
                <a:gd fmla="val 45000" name="adj2"/>
              </a:avLst>
            </a:prstGeom>
            <a:solidFill>
              <a:srgbClr val="EFD6D1">
                <a:alpha val="89803"/>
              </a:srgbClr>
            </a:solidFill>
            <a:ln cap="flat" cmpd="sng" w="9525">
              <a:solidFill>
                <a:srgbClr val="EFD6D1">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txBox="1"/>
            <p:nvPr/>
          </p:nvSpPr>
          <p:spPr>
            <a:xfrm>
              <a:off x="4682376" y="1875020"/>
              <a:ext cx="358566" cy="490583"/>
            </a:xfrm>
            <a:prstGeom prst="rect">
              <a:avLst/>
            </a:prstGeom>
            <a:noFill/>
            <a:ln>
              <a:noFill/>
            </a:ln>
          </p:spPr>
          <p:txBody>
            <a:bodyPr anchorCtr="0" anchor="ctr" bIns="36825" lIns="36825" spcFirstLastPara="1" rIns="36825" wrap="square" tIns="36825">
              <a:noAutofit/>
            </a:bodyPr>
            <a:lstStyle/>
            <a:p>
              <a:pPr indent="0" lvl="0" marL="0" marR="0" rtl="0" algn="ctr">
                <a:lnSpc>
                  <a:spcPct val="90000"/>
                </a:lnSpc>
                <a:spcBef>
                  <a:spcPts val="0"/>
                </a:spcBef>
                <a:spcAft>
                  <a:spcPts val="0"/>
                </a:spcAft>
                <a:buClr>
                  <a:schemeClr val="dk1"/>
                </a:buClr>
                <a:buSzPts val="2900"/>
                <a:buFont typeface="Calibri"/>
                <a:buNone/>
              </a:pPr>
              <a:r>
                <a:t/>
              </a:r>
              <a:endParaRPr b="0" i="0" sz="2900" u="none" cap="none" strike="noStrike">
                <a:solidFill>
                  <a:schemeClr val="dk1"/>
                </a:solidFill>
                <a:latin typeface="Calibri"/>
                <a:ea typeface="Calibri"/>
                <a:cs typeface="Calibri"/>
                <a:sym typeface="Calibri"/>
              </a:endParaRPr>
            </a:p>
          </p:txBody>
        </p:sp>
        <p:sp>
          <p:nvSpPr>
            <p:cNvPr id="355" name="Google Shape;355;p41"/>
            <p:cNvSpPr/>
            <p:nvPr/>
          </p:nvSpPr>
          <p:spPr>
            <a:xfrm>
              <a:off x="4896160" y="3000589"/>
              <a:ext cx="651938" cy="651938"/>
            </a:xfrm>
            <a:prstGeom prst="downArrow">
              <a:avLst>
                <a:gd fmla="val 55000" name="adj1"/>
                <a:gd fmla="val 45000" name="adj2"/>
              </a:avLst>
            </a:prstGeom>
            <a:solidFill>
              <a:srgbClr val="E8D9D7">
                <a:alpha val="89803"/>
              </a:srgbClr>
            </a:solidFill>
            <a:ln cap="flat" cmpd="sng" w="9525">
              <a:solidFill>
                <a:srgbClr val="E8D9D7">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txBox="1"/>
            <p:nvPr/>
          </p:nvSpPr>
          <p:spPr>
            <a:xfrm>
              <a:off x="5042846" y="3000589"/>
              <a:ext cx="358566" cy="490583"/>
            </a:xfrm>
            <a:prstGeom prst="rect">
              <a:avLst/>
            </a:prstGeom>
            <a:noFill/>
            <a:ln>
              <a:noFill/>
            </a:ln>
          </p:spPr>
          <p:txBody>
            <a:bodyPr anchorCtr="0" anchor="ctr" bIns="36825" lIns="36825" spcFirstLastPara="1" rIns="36825" wrap="square" tIns="36825">
              <a:noAutofit/>
            </a:bodyPr>
            <a:lstStyle/>
            <a:p>
              <a:pPr indent="0" lvl="0" marL="0" marR="0" rtl="0" algn="ctr">
                <a:lnSpc>
                  <a:spcPct val="90000"/>
                </a:lnSpc>
                <a:spcBef>
                  <a:spcPts val="0"/>
                </a:spcBef>
                <a:spcAft>
                  <a:spcPts val="0"/>
                </a:spcAft>
                <a:buClr>
                  <a:schemeClr val="dk1"/>
                </a:buClr>
                <a:buSzPts val="2900"/>
                <a:buFont typeface="Calibri"/>
                <a:buNone/>
              </a:pPr>
              <a:r>
                <a:t/>
              </a:r>
              <a:endParaRPr b="0" i="0" sz="2900" u="none" cap="none" strike="noStrike">
                <a:solidFill>
                  <a:schemeClr val="dk1"/>
                </a:solidFill>
                <a:latin typeface="Calibri"/>
                <a:ea typeface="Calibri"/>
                <a:cs typeface="Calibri"/>
                <a:sym typeface="Calibri"/>
              </a:endParaRPr>
            </a:p>
          </p:txBody>
        </p:sp>
        <p:sp>
          <p:nvSpPr>
            <p:cNvPr id="357" name="Google Shape;357;p41"/>
            <p:cNvSpPr/>
            <p:nvPr/>
          </p:nvSpPr>
          <p:spPr>
            <a:xfrm>
              <a:off x="5256629" y="4154019"/>
              <a:ext cx="651938" cy="651938"/>
            </a:xfrm>
            <a:prstGeom prst="downArrow">
              <a:avLst>
                <a:gd fmla="val 55000" name="adj1"/>
                <a:gd fmla="val 45000" name="adj2"/>
              </a:avLst>
            </a:prstGeom>
            <a:solidFill>
              <a:srgbClr val="DFDFDF">
                <a:alpha val="89803"/>
              </a:srgbClr>
            </a:solidFill>
            <a:ln cap="flat" cmpd="sng" w="9525">
              <a:solidFill>
                <a:srgbClr val="DFD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txBox="1"/>
            <p:nvPr/>
          </p:nvSpPr>
          <p:spPr>
            <a:xfrm>
              <a:off x="5403315" y="4154019"/>
              <a:ext cx="358566" cy="490583"/>
            </a:xfrm>
            <a:prstGeom prst="rect">
              <a:avLst/>
            </a:prstGeom>
            <a:noFill/>
            <a:ln>
              <a:noFill/>
            </a:ln>
          </p:spPr>
          <p:txBody>
            <a:bodyPr anchorCtr="0" anchor="ctr" bIns="36825" lIns="36825" spcFirstLastPara="1" rIns="36825" wrap="square" tIns="36825">
              <a:noAutofit/>
            </a:bodyPr>
            <a:lstStyle/>
            <a:p>
              <a:pPr indent="0" lvl="0" marL="0" marR="0" rtl="0" algn="ctr">
                <a:lnSpc>
                  <a:spcPct val="90000"/>
                </a:lnSpc>
                <a:spcBef>
                  <a:spcPts val="0"/>
                </a:spcBef>
                <a:spcAft>
                  <a:spcPts val="0"/>
                </a:spcAft>
                <a:buClr>
                  <a:schemeClr val="dk1"/>
                </a:buClr>
                <a:buSzPts val="2900"/>
                <a:buFont typeface="Calibri"/>
                <a:buNone/>
              </a:pPr>
              <a:r>
                <a:t/>
              </a:r>
              <a:endParaRPr b="0" i="0" sz="2900" u="none" cap="none" strike="noStrike">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04040"/>
        </a:solidFill>
      </p:bgPr>
    </p:bg>
    <p:spTree>
      <p:nvGrpSpPr>
        <p:cNvPr id="362" name="Shape 362"/>
        <p:cNvGrpSpPr/>
        <p:nvPr/>
      </p:nvGrpSpPr>
      <p:grpSpPr>
        <a:xfrm>
          <a:off x="0" y="0"/>
          <a:ext cx="0" cy="0"/>
          <a:chOff x="0" y="0"/>
          <a:chExt cx="0" cy="0"/>
        </a:xfrm>
      </p:grpSpPr>
      <p:sp>
        <p:nvSpPr>
          <p:cNvPr id="363" name="Google Shape;363;p42"/>
          <p:cNvSpPr/>
          <p:nvPr/>
        </p:nvSpPr>
        <p:spPr>
          <a:xfrm>
            <a:off x="0" y="-3324"/>
            <a:ext cx="12192000" cy="6861324"/>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4" name="Google Shape;364;p42"/>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5" name="Google Shape;365;p42"/>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6" name="Google Shape;366;p42"/>
          <p:cNvSpPr txBox="1"/>
          <p:nvPr>
            <p:ph type="title"/>
          </p:nvPr>
        </p:nvSpPr>
        <p:spPr>
          <a:xfrm>
            <a:off x="833002" y="365125"/>
            <a:ext cx="10520702"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US"/>
              <a:t>To hack the blockchain</a:t>
            </a:r>
            <a:endParaRPr/>
          </a:p>
        </p:txBody>
      </p:sp>
      <p:sp>
        <p:nvSpPr>
          <p:cNvPr id="367" name="Google Shape;36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grpSp>
        <p:nvGrpSpPr>
          <p:cNvPr id="368" name="Google Shape;368;p42"/>
          <p:cNvGrpSpPr/>
          <p:nvPr/>
        </p:nvGrpSpPr>
        <p:grpSpPr>
          <a:xfrm>
            <a:off x="986075" y="2023812"/>
            <a:ext cx="10219848" cy="4151813"/>
            <a:chOff x="147875" y="1337"/>
            <a:chExt cx="10219848" cy="4151813"/>
          </a:xfrm>
        </p:grpSpPr>
        <p:sp>
          <p:nvSpPr>
            <p:cNvPr id="369" name="Google Shape;369;p42"/>
            <p:cNvSpPr/>
            <p:nvPr/>
          </p:nvSpPr>
          <p:spPr>
            <a:xfrm>
              <a:off x="147875" y="1337"/>
              <a:ext cx="3193702" cy="1916221"/>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2"/>
            <p:cNvSpPr txBox="1"/>
            <p:nvPr/>
          </p:nvSpPr>
          <p:spPr>
            <a:xfrm>
              <a:off x="147875" y="1337"/>
              <a:ext cx="3193702" cy="1916221"/>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en-US" sz="2400" u="none" cap="none" strike="noStrike">
                  <a:solidFill>
                    <a:schemeClr val="lt1"/>
                  </a:solidFill>
                  <a:latin typeface="Calibri"/>
                  <a:ea typeface="Calibri"/>
                  <a:cs typeface="Calibri"/>
                  <a:sym typeface="Calibri"/>
                </a:rPr>
                <a:t>You need to tamper every block on the chain </a:t>
              </a:r>
              <a:endParaRPr/>
            </a:p>
          </p:txBody>
        </p:sp>
        <p:sp>
          <p:nvSpPr>
            <p:cNvPr id="371" name="Google Shape;371;p42"/>
            <p:cNvSpPr/>
            <p:nvPr/>
          </p:nvSpPr>
          <p:spPr>
            <a:xfrm>
              <a:off x="3660948" y="1337"/>
              <a:ext cx="3193702" cy="1916221"/>
            </a:xfrm>
            <a:prstGeom prst="rect">
              <a:avLst/>
            </a:prstGeom>
            <a:solidFill>
              <a:srgbClr val="D7785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2"/>
            <p:cNvSpPr txBox="1"/>
            <p:nvPr/>
          </p:nvSpPr>
          <p:spPr>
            <a:xfrm>
              <a:off x="3660948" y="1337"/>
              <a:ext cx="3193702" cy="1916221"/>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en-US" sz="2400" u="none" cap="none" strike="noStrike">
                  <a:solidFill>
                    <a:schemeClr val="lt1"/>
                  </a:solidFill>
                  <a:latin typeface="Calibri"/>
                  <a:ea typeface="Calibri"/>
                  <a:cs typeface="Calibri"/>
                  <a:sym typeface="Calibri"/>
                </a:rPr>
                <a:t>You need to redo the POW for each block</a:t>
              </a:r>
              <a:endParaRPr/>
            </a:p>
          </p:txBody>
        </p:sp>
        <p:sp>
          <p:nvSpPr>
            <p:cNvPr id="373" name="Google Shape;373;p42"/>
            <p:cNvSpPr/>
            <p:nvPr/>
          </p:nvSpPr>
          <p:spPr>
            <a:xfrm>
              <a:off x="7174021" y="1337"/>
              <a:ext cx="3193702" cy="1916221"/>
            </a:xfrm>
            <a:prstGeom prst="rect">
              <a:avLst/>
            </a:prstGeom>
            <a:solidFill>
              <a:srgbClr val="C47F6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txBox="1"/>
            <p:nvPr/>
          </p:nvSpPr>
          <p:spPr>
            <a:xfrm>
              <a:off x="7174021" y="1337"/>
              <a:ext cx="3193702" cy="1916221"/>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en-US" sz="2400" u="none" cap="none" strike="noStrike">
                  <a:solidFill>
                    <a:schemeClr val="lt1"/>
                  </a:solidFill>
                  <a:latin typeface="Calibri"/>
                  <a:ea typeface="Calibri"/>
                  <a:cs typeface="Calibri"/>
                  <a:sym typeface="Calibri"/>
                </a:rPr>
                <a:t>You need to take control of 50% of the blocks on the network</a:t>
              </a:r>
              <a:endParaRPr/>
            </a:p>
          </p:txBody>
        </p:sp>
        <p:sp>
          <p:nvSpPr>
            <p:cNvPr id="375" name="Google Shape;375;p42"/>
            <p:cNvSpPr/>
            <p:nvPr/>
          </p:nvSpPr>
          <p:spPr>
            <a:xfrm>
              <a:off x="1904412" y="2236929"/>
              <a:ext cx="3193702" cy="1916221"/>
            </a:xfrm>
            <a:prstGeom prst="rect">
              <a:avLst/>
            </a:prstGeom>
            <a:solidFill>
              <a:srgbClr val="B38E8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2"/>
            <p:cNvSpPr txBox="1"/>
            <p:nvPr/>
          </p:nvSpPr>
          <p:spPr>
            <a:xfrm>
              <a:off x="1904412" y="2236929"/>
              <a:ext cx="3193702" cy="1916221"/>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en-US" sz="2400" u="none" cap="none" strike="noStrike">
                  <a:solidFill>
                    <a:schemeClr val="lt1"/>
                  </a:solidFill>
                  <a:latin typeface="Calibri"/>
                  <a:ea typeface="Calibri"/>
                  <a:cs typeface="Calibri"/>
                  <a:sym typeface="Calibri"/>
                </a:rPr>
                <a:t>Only then will your new blocks (or tampered data) be accepted by the network</a:t>
              </a:r>
              <a:endParaRPr/>
            </a:p>
          </p:txBody>
        </p:sp>
        <p:sp>
          <p:nvSpPr>
            <p:cNvPr id="377" name="Google Shape;377;p42"/>
            <p:cNvSpPr/>
            <p:nvPr/>
          </p:nvSpPr>
          <p:spPr>
            <a:xfrm>
              <a:off x="5417485" y="2236929"/>
              <a:ext cx="3193702" cy="1916221"/>
            </a:xfrm>
            <a:prstGeom prst="rect">
              <a:avLst/>
            </a:prstGeom>
            <a:solidFill>
              <a:srgbClr val="A4A4A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txBox="1"/>
            <p:nvPr/>
          </p:nvSpPr>
          <p:spPr>
            <a:xfrm>
              <a:off x="5417485" y="2236929"/>
              <a:ext cx="3193702" cy="1916221"/>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en-US" sz="2400" u="none" cap="none" strike="noStrike">
                  <a:solidFill>
                    <a:schemeClr val="lt1"/>
                  </a:solidFill>
                  <a:latin typeface="Calibri"/>
                  <a:ea typeface="Calibri"/>
                  <a:cs typeface="Calibri"/>
                  <a:sym typeface="Calibri"/>
                </a:rPr>
                <a:t>This has so far been proven impossible to do</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2" name="Shape 382"/>
        <p:cNvGrpSpPr/>
        <p:nvPr/>
      </p:nvGrpSpPr>
      <p:grpSpPr>
        <a:xfrm>
          <a:off x="0" y="0"/>
          <a:ext cx="0" cy="0"/>
          <a:chOff x="0" y="0"/>
          <a:chExt cx="0" cy="0"/>
        </a:xfrm>
      </p:grpSpPr>
      <p:sp>
        <p:nvSpPr>
          <p:cNvPr id="383" name="Google Shape;383;p43"/>
          <p:cNvSpPr/>
          <p:nvPr/>
        </p:nvSpPr>
        <p:spPr>
          <a:xfrm>
            <a:off x="0" y="0"/>
            <a:ext cx="12192000" cy="6858000"/>
          </a:xfrm>
          <a:prstGeom prst="rect">
            <a:avLst/>
          </a:prstGeom>
          <a:solidFill>
            <a:srgbClr val="4D2E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4" name="Google Shape;384;p43"/>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ttps://lh6.googleusercontent.com/Mhf9ZGn5m3nLzhMA-lugpAAI_1TZND2YgUb-cxWBvp6VpBgqjorPyYDNSDlUGEhvvF_pCZf-901hzCwfkT3gVaCOpjepe2SjZbs7ilD8bPm0pe9zjcPvq3VYr5lyHlOrCzI39pEM" id="385" name="Google Shape;385;p43"/>
          <p:cNvPicPr preferRelativeResize="0"/>
          <p:nvPr>
            <p:ph idx="1" type="body"/>
          </p:nvPr>
        </p:nvPicPr>
        <p:blipFill rotWithShape="1">
          <a:blip r:embed="rId3">
            <a:alphaModFix/>
          </a:blip>
          <a:srcRect b="0" l="0" r="0" t="0"/>
          <a:stretch/>
        </p:blipFill>
        <p:spPr>
          <a:xfrm>
            <a:off x="643467" y="1466089"/>
            <a:ext cx="10905066" cy="3925822"/>
          </a:xfrm>
          <a:prstGeom prst="rect">
            <a:avLst/>
          </a:prstGeom>
          <a:noFill/>
          <a:ln>
            <a:noFill/>
          </a:ln>
        </p:spPr>
      </p:pic>
      <p:sp>
        <p:nvSpPr>
          <p:cNvPr id="386" name="Google Shape;38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can data be stored?</a:t>
            </a:r>
            <a:endParaRPr/>
          </a:p>
        </p:txBody>
      </p:sp>
      <p:sp>
        <p:nvSpPr>
          <p:cNvPr id="118" name="Google Shape;118;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119" name="Google Shape;119;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Plain text</a:t>
            </a:r>
            <a:endParaRPr/>
          </a:p>
          <a:p>
            <a:pPr indent="-228600" lvl="0" marL="228600" rtl="0" algn="l">
              <a:lnSpc>
                <a:spcPct val="90000"/>
              </a:lnSpc>
              <a:spcBef>
                <a:spcPts val="1000"/>
              </a:spcBef>
              <a:spcAft>
                <a:spcPts val="0"/>
              </a:spcAft>
              <a:buClr>
                <a:schemeClr val="dk1"/>
              </a:buClr>
              <a:buSzPts val="2800"/>
              <a:buChar char="•"/>
            </a:pPr>
            <a:r>
              <a:rPr lang="en-US"/>
              <a:t>Encryption</a:t>
            </a:r>
            <a:endParaRPr/>
          </a:p>
          <a:p>
            <a:pPr indent="-228600" lvl="0" marL="228600" rtl="0" algn="l">
              <a:lnSpc>
                <a:spcPct val="90000"/>
              </a:lnSpc>
              <a:spcBef>
                <a:spcPts val="1000"/>
              </a:spcBef>
              <a:spcAft>
                <a:spcPts val="0"/>
              </a:spcAft>
              <a:buClr>
                <a:schemeClr val="dk1"/>
              </a:buClr>
              <a:buSzPts val="2800"/>
              <a:buChar char="•"/>
            </a:pPr>
            <a:r>
              <a:rPr lang="en-US"/>
              <a:t>Hashing</a:t>
            </a:r>
            <a:endParaRPr/>
          </a:p>
        </p:txBody>
      </p:sp>
      <p:sp>
        <p:nvSpPr>
          <p:cNvPr id="120" name="Google Shape;120;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pic>
        <p:nvPicPr>
          <p:cNvPr id="121" name="Google Shape;121;p17"/>
          <p:cNvPicPr preferRelativeResize="0"/>
          <p:nvPr>
            <p:ph idx="4" type="body"/>
          </p:nvPr>
        </p:nvPicPr>
        <p:blipFill rotWithShape="1">
          <a:blip r:embed="rId3">
            <a:alphaModFix/>
          </a:blip>
          <a:srcRect b="0" l="0" r="0" t="0"/>
          <a:stretch/>
        </p:blipFill>
        <p:spPr>
          <a:xfrm>
            <a:off x="6172200" y="2619640"/>
            <a:ext cx="5183188" cy="3455458"/>
          </a:xfrm>
          <a:prstGeom prst="rect">
            <a:avLst/>
          </a:prstGeom>
          <a:noFill/>
          <a:ln>
            <a:noFill/>
          </a:ln>
        </p:spPr>
      </p:pic>
      <p:sp>
        <p:nvSpPr>
          <p:cNvPr id="122" name="Google Shape;12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1" name="Shape 391"/>
        <p:cNvGrpSpPr/>
        <p:nvPr/>
      </p:nvGrpSpPr>
      <p:grpSpPr>
        <a:xfrm>
          <a:off x="0" y="0"/>
          <a:ext cx="0" cy="0"/>
          <a:chOff x="0" y="0"/>
          <a:chExt cx="0" cy="0"/>
        </a:xfrm>
      </p:grpSpPr>
      <p:sp>
        <p:nvSpPr>
          <p:cNvPr id="392" name="Google Shape;392;p44"/>
          <p:cNvSpPr/>
          <p:nvPr/>
        </p:nvSpPr>
        <p:spPr>
          <a:xfrm>
            <a:off x="321564" y="320040"/>
            <a:ext cx="11548872" cy="621792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3" name="Google Shape;393;p44"/>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Lab 2 – Create the Hash</a:t>
            </a:r>
            <a:endParaRPr/>
          </a:p>
        </p:txBody>
      </p:sp>
      <p:cxnSp>
        <p:nvCxnSpPr>
          <p:cNvPr id="394" name="Google Shape;394;p44"/>
          <p:cNvCxnSpPr/>
          <p:nvPr/>
        </p:nvCxnSpPr>
        <p:spPr>
          <a:xfrm>
            <a:off x="4654296" y="2057400"/>
            <a:ext cx="0" cy="2743200"/>
          </a:xfrm>
          <a:prstGeom prst="straightConnector1">
            <a:avLst/>
          </a:prstGeom>
          <a:noFill/>
          <a:ln cap="flat" cmpd="sng" w="19050">
            <a:solidFill>
              <a:srgbClr val="262626"/>
            </a:solidFill>
            <a:prstDash val="solid"/>
            <a:miter lim="800000"/>
            <a:headEnd len="sm" w="sm" type="none"/>
            <a:tailEnd len="sm" w="sm" type="none"/>
          </a:ln>
        </p:spPr>
      </p:cxnSp>
      <p:sp>
        <p:nvSpPr>
          <p:cNvPr id="395" name="Google Shape;395;p44"/>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cd ~/ErnestoCoin</a:t>
            </a:r>
            <a:endParaRPr sz="2400"/>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3"/>
              </a:rPr>
              <a:t>https://github.com/fenago/advblockchain/blob/master/lab2_main.js</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Solution: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4"/>
              </a:rPr>
              <a:t>https://github.com/fenago/advblockchain/blob/master/lab2_solution_main.js</a:t>
            </a:r>
            <a:endParaRPr sz="2400"/>
          </a:p>
          <a:p>
            <a:pPr indent="-228600" lvl="1" marL="685800" rtl="0" algn="l">
              <a:lnSpc>
                <a:spcPct val="90000"/>
              </a:lnSpc>
              <a:spcBef>
                <a:spcPts val="500"/>
              </a:spcBef>
              <a:spcAft>
                <a:spcPts val="0"/>
              </a:spcAft>
              <a:buClr>
                <a:schemeClr val="dk1"/>
              </a:buClr>
              <a:buSzPts val="2400"/>
              <a:buChar char="•"/>
            </a:pPr>
            <a:r>
              <a:rPr lang="en-US"/>
              <a:t>node lab2_solution_main.js       // this will run the solution</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396" name="Google Shape;396;p44"/>
          <p:cNvSpPr txBox="1"/>
          <p:nvPr>
            <p:ph idx="12" type="sldNum"/>
          </p:nvPr>
        </p:nvSpPr>
        <p:spPr>
          <a:xfrm>
            <a:off x="10571516" y="6033479"/>
            <a:ext cx="7822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50">
                <a:solidFill>
                  <a:schemeClr val="dk1"/>
                </a:solidFill>
              </a:rPr>
              <a:t>‹#›</a:t>
            </a:fld>
            <a:endParaRPr sz="105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0" name="Shape 400"/>
        <p:cNvGrpSpPr/>
        <p:nvPr/>
      </p:nvGrpSpPr>
      <p:grpSpPr>
        <a:xfrm>
          <a:off x="0" y="0"/>
          <a:ext cx="0" cy="0"/>
          <a:chOff x="0" y="0"/>
          <a:chExt cx="0" cy="0"/>
        </a:xfrm>
      </p:grpSpPr>
      <p:sp>
        <p:nvSpPr>
          <p:cNvPr id="401" name="Google Shape;401;p45"/>
          <p:cNvSpPr/>
          <p:nvPr/>
        </p:nvSpPr>
        <p:spPr>
          <a:xfrm>
            <a:off x="321564" y="320040"/>
            <a:ext cx="11548872" cy="621792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2" name="Google Shape;402;p45"/>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Lab 3 – create the blockchain</a:t>
            </a:r>
            <a:endParaRPr/>
          </a:p>
        </p:txBody>
      </p:sp>
      <p:cxnSp>
        <p:nvCxnSpPr>
          <p:cNvPr id="403" name="Google Shape;403;p45"/>
          <p:cNvCxnSpPr/>
          <p:nvPr/>
        </p:nvCxnSpPr>
        <p:spPr>
          <a:xfrm>
            <a:off x="4654296" y="2057400"/>
            <a:ext cx="0" cy="2743200"/>
          </a:xfrm>
          <a:prstGeom prst="straightConnector1">
            <a:avLst/>
          </a:prstGeom>
          <a:noFill/>
          <a:ln cap="flat" cmpd="sng" w="19050">
            <a:solidFill>
              <a:srgbClr val="262626"/>
            </a:solidFill>
            <a:prstDash val="solid"/>
            <a:miter lim="800000"/>
            <a:headEnd len="sm" w="sm" type="none"/>
            <a:tailEnd len="sm" w="sm" type="none"/>
          </a:ln>
        </p:spPr>
      </p:cxnSp>
      <p:sp>
        <p:nvSpPr>
          <p:cNvPr id="404" name="Google Shape;404;p45"/>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cd ~/ErnestoCoin/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3"/>
              </a:rPr>
              <a:t>https://github.com/fenago/advblockchain/blob/master/lab3_main.js</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Solution: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4"/>
              </a:rPr>
              <a:t>https://github.com/fenago/advblockchain/blob/master/lab3_solution_main.js</a:t>
            </a:r>
            <a:endParaRPr sz="2400"/>
          </a:p>
          <a:p>
            <a:pPr indent="-228600" lvl="1" marL="685800" rtl="0" algn="l">
              <a:lnSpc>
                <a:spcPct val="90000"/>
              </a:lnSpc>
              <a:spcBef>
                <a:spcPts val="500"/>
              </a:spcBef>
              <a:spcAft>
                <a:spcPts val="0"/>
              </a:spcAft>
              <a:buClr>
                <a:schemeClr val="dk1"/>
              </a:buClr>
              <a:buSzPts val="2400"/>
              <a:buChar char="•"/>
            </a:pPr>
            <a:r>
              <a:rPr lang="en-US"/>
              <a:t>node lab3_solution_main.js             //this will run the solution</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405" name="Google Shape;405;p45"/>
          <p:cNvSpPr txBox="1"/>
          <p:nvPr>
            <p:ph idx="12" type="sldNum"/>
          </p:nvPr>
        </p:nvSpPr>
        <p:spPr>
          <a:xfrm>
            <a:off x="10571516" y="6033479"/>
            <a:ext cx="7822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50">
                <a:solidFill>
                  <a:schemeClr val="dk1"/>
                </a:solidFill>
              </a:rPr>
              <a:t>‹#›</a:t>
            </a:fld>
            <a:endParaRPr sz="105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9" name="Shape 409"/>
        <p:cNvGrpSpPr/>
        <p:nvPr/>
      </p:nvGrpSpPr>
      <p:grpSpPr>
        <a:xfrm>
          <a:off x="0" y="0"/>
          <a:ext cx="0" cy="0"/>
          <a:chOff x="0" y="0"/>
          <a:chExt cx="0" cy="0"/>
        </a:xfrm>
      </p:grpSpPr>
      <p:sp>
        <p:nvSpPr>
          <p:cNvPr id="410" name="Google Shape;410;p46"/>
          <p:cNvSpPr/>
          <p:nvPr/>
        </p:nvSpPr>
        <p:spPr>
          <a:xfrm>
            <a:off x="321564" y="320040"/>
            <a:ext cx="11548872" cy="621792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1" name="Google Shape;411;p46"/>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Lab 4 – get the last block and create a block</a:t>
            </a:r>
            <a:endParaRPr/>
          </a:p>
        </p:txBody>
      </p:sp>
      <p:cxnSp>
        <p:nvCxnSpPr>
          <p:cNvPr id="412" name="Google Shape;412;p46"/>
          <p:cNvCxnSpPr/>
          <p:nvPr/>
        </p:nvCxnSpPr>
        <p:spPr>
          <a:xfrm>
            <a:off x="4654296" y="2057400"/>
            <a:ext cx="0" cy="2743200"/>
          </a:xfrm>
          <a:prstGeom prst="straightConnector1">
            <a:avLst/>
          </a:prstGeom>
          <a:noFill/>
          <a:ln cap="flat" cmpd="sng" w="19050">
            <a:solidFill>
              <a:srgbClr val="262626"/>
            </a:solidFill>
            <a:prstDash val="solid"/>
            <a:miter lim="800000"/>
            <a:headEnd len="sm" w="sm" type="none"/>
            <a:tailEnd len="sm" w="sm" type="none"/>
          </a:ln>
        </p:spPr>
      </p:cxnSp>
      <p:sp>
        <p:nvSpPr>
          <p:cNvPr id="413" name="Google Shape;413;p46"/>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cd ~/ErnestoCoin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3"/>
              </a:rPr>
              <a:t>https://github.com/fenago/advblockchain/blob/master/lab4_main.js</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Solution: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4"/>
              </a:rPr>
              <a:t>https://github.com/fenago/advblockchain/blob/master/lab4_solution_main.js</a:t>
            </a:r>
            <a:endParaRPr sz="2400"/>
          </a:p>
          <a:p>
            <a:pPr indent="-228600" lvl="1" marL="685800" rtl="0" algn="l">
              <a:lnSpc>
                <a:spcPct val="90000"/>
              </a:lnSpc>
              <a:spcBef>
                <a:spcPts val="500"/>
              </a:spcBef>
              <a:spcAft>
                <a:spcPts val="0"/>
              </a:spcAft>
              <a:buClr>
                <a:schemeClr val="dk1"/>
              </a:buClr>
              <a:buSzPts val="2400"/>
              <a:buChar char="•"/>
            </a:pPr>
            <a:r>
              <a:rPr lang="en-US"/>
              <a:t>node lab4_solution_main.js        //this will run the solution</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p:txBody>
      </p:sp>
      <p:sp>
        <p:nvSpPr>
          <p:cNvPr id="414" name="Google Shape;414;p46"/>
          <p:cNvSpPr txBox="1"/>
          <p:nvPr>
            <p:ph idx="12" type="sldNum"/>
          </p:nvPr>
        </p:nvSpPr>
        <p:spPr>
          <a:xfrm>
            <a:off x="10571516" y="6033479"/>
            <a:ext cx="7822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50">
                <a:solidFill>
                  <a:schemeClr val="dk1"/>
                </a:solidFill>
              </a:rPr>
              <a:t>‹#›</a:t>
            </a:fld>
            <a:endParaRPr sz="105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8" name="Shape 418"/>
        <p:cNvGrpSpPr/>
        <p:nvPr/>
      </p:nvGrpSpPr>
      <p:grpSpPr>
        <a:xfrm>
          <a:off x="0" y="0"/>
          <a:ext cx="0" cy="0"/>
          <a:chOff x="0" y="0"/>
          <a:chExt cx="0" cy="0"/>
        </a:xfrm>
      </p:grpSpPr>
      <p:sp>
        <p:nvSpPr>
          <p:cNvPr id="419" name="Google Shape;419;p47"/>
          <p:cNvSpPr/>
          <p:nvPr/>
        </p:nvSpPr>
        <p:spPr>
          <a:xfrm>
            <a:off x="321564" y="320040"/>
            <a:ext cx="11548872" cy="621792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0" name="Google Shape;420;p47"/>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Lab 5 – is the blockchain valid?</a:t>
            </a:r>
            <a:endParaRPr/>
          </a:p>
        </p:txBody>
      </p:sp>
      <p:cxnSp>
        <p:nvCxnSpPr>
          <p:cNvPr id="421" name="Google Shape;421;p47"/>
          <p:cNvCxnSpPr/>
          <p:nvPr/>
        </p:nvCxnSpPr>
        <p:spPr>
          <a:xfrm>
            <a:off x="4654296" y="2057400"/>
            <a:ext cx="0" cy="2743200"/>
          </a:xfrm>
          <a:prstGeom prst="straightConnector1">
            <a:avLst/>
          </a:prstGeom>
          <a:noFill/>
          <a:ln cap="flat" cmpd="sng" w="19050">
            <a:solidFill>
              <a:srgbClr val="262626"/>
            </a:solidFill>
            <a:prstDash val="solid"/>
            <a:miter lim="800000"/>
            <a:headEnd len="sm" w="sm" type="none"/>
            <a:tailEnd len="sm" w="sm" type="none"/>
          </a:ln>
        </p:spPr>
      </p:cxnSp>
      <p:sp>
        <p:nvSpPr>
          <p:cNvPr id="422" name="Google Shape;422;p47"/>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cd ~/ErnestoCoin/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3"/>
              </a:rPr>
              <a:t>https://github.com/fenago/advblockchain/blob/master/lab5_main.js</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Solution: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4"/>
              </a:rPr>
              <a:t>https://github.com/fenago/advblockchain/blob/master/lab5_solution_main.js</a:t>
            </a:r>
            <a:endParaRPr sz="2400"/>
          </a:p>
          <a:p>
            <a:pPr indent="-228600" lvl="1" marL="685800" rtl="0" algn="l">
              <a:lnSpc>
                <a:spcPct val="90000"/>
              </a:lnSpc>
              <a:spcBef>
                <a:spcPts val="500"/>
              </a:spcBef>
              <a:spcAft>
                <a:spcPts val="0"/>
              </a:spcAft>
              <a:buClr>
                <a:schemeClr val="dk1"/>
              </a:buClr>
              <a:buSzPts val="2400"/>
              <a:buChar char="•"/>
            </a:pPr>
            <a:r>
              <a:rPr lang="en-US"/>
              <a:t>node lab5_solution_main.js        //this will run the solution</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423" name="Google Shape;423;p47"/>
          <p:cNvSpPr txBox="1"/>
          <p:nvPr>
            <p:ph idx="12" type="sldNum"/>
          </p:nvPr>
        </p:nvSpPr>
        <p:spPr>
          <a:xfrm>
            <a:off x="10571516" y="6033479"/>
            <a:ext cx="7822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50">
                <a:solidFill>
                  <a:schemeClr val="dk1"/>
                </a:solidFill>
              </a:rPr>
              <a:t>‹#›</a:t>
            </a:fld>
            <a:endParaRPr sz="105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7" name="Shape 427"/>
        <p:cNvGrpSpPr/>
        <p:nvPr/>
      </p:nvGrpSpPr>
      <p:grpSpPr>
        <a:xfrm>
          <a:off x="0" y="0"/>
          <a:ext cx="0" cy="0"/>
          <a:chOff x="0" y="0"/>
          <a:chExt cx="0" cy="0"/>
        </a:xfrm>
      </p:grpSpPr>
      <p:sp>
        <p:nvSpPr>
          <p:cNvPr id="428" name="Google Shape;428;p48"/>
          <p:cNvSpPr/>
          <p:nvPr/>
        </p:nvSpPr>
        <p:spPr>
          <a:xfrm>
            <a:off x="321564" y="320040"/>
            <a:ext cx="11548872" cy="621792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9" name="Google Shape;429;p48"/>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Lab 6 – PoW</a:t>
            </a:r>
            <a:endParaRPr/>
          </a:p>
        </p:txBody>
      </p:sp>
      <p:cxnSp>
        <p:nvCxnSpPr>
          <p:cNvPr id="430" name="Google Shape;430;p48"/>
          <p:cNvCxnSpPr/>
          <p:nvPr/>
        </p:nvCxnSpPr>
        <p:spPr>
          <a:xfrm>
            <a:off x="4654296" y="2057400"/>
            <a:ext cx="0" cy="2743200"/>
          </a:xfrm>
          <a:prstGeom prst="straightConnector1">
            <a:avLst/>
          </a:prstGeom>
          <a:noFill/>
          <a:ln cap="flat" cmpd="sng" w="19050">
            <a:solidFill>
              <a:srgbClr val="262626"/>
            </a:solidFill>
            <a:prstDash val="solid"/>
            <a:miter lim="800000"/>
            <a:headEnd len="sm" w="sm" type="none"/>
            <a:tailEnd len="sm" w="sm" type="none"/>
          </a:ln>
        </p:spPr>
      </p:cxnSp>
      <p:sp>
        <p:nvSpPr>
          <p:cNvPr id="431" name="Google Shape;431;p48"/>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cd ~/ErnestoCoin/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3"/>
              </a:rPr>
              <a:t>https://github.com/fenago/advblockchain/blob/master/lab6_main.js</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Solution: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4"/>
              </a:rPr>
              <a:t>https://github.com/fenago/advblockchain/blob/master/lab6_solution_main.js</a:t>
            </a:r>
            <a:endParaRPr sz="2400"/>
          </a:p>
          <a:p>
            <a:pPr indent="-228600" lvl="1" marL="685800" rtl="0" algn="l">
              <a:lnSpc>
                <a:spcPct val="90000"/>
              </a:lnSpc>
              <a:spcBef>
                <a:spcPts val="500"/>
              </a:spcBef>
              <a:spcAft>
                <a:spcPts val="0"/>
              </a:spcAft>
              <a:buClr>
                <a:schemeClr val="dk1"/>
              </a:buClr>
              <a:buSzPts val="2400"/>
              <a:buChar char="•"/>
            </a:pPr>
            <a:r>
              <a:rPr lang="en-US"/>
              <a:t>node lab6_solution_main.js          //that will run the solution</a:t>
            </a:r>
            <a:endParaRPr/>
          </a:p>
        </p:txBody>
      </p:sp>
      <p:sp>
        <p:nvSpPr>
          <p:cNvPr id="432" name="Google Shape;432;p48"/>
          <p:cNvSpPr txBox="1"/>
          <p:nvPr>
            <p:ph idx="12" type="sldNum"/>
          </p:nvPr>
        </p:nvSpPr>
        <p:spPr>
          <a:xfrm>
            <a:off x="10571516" y="6033479"/>
            <a:ext cx="7822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50">
                <a:solidFill>
                  <a:schemeClr val="dk1"/>
                </a:solidFill>
              </a:rPr>
              <a:t>‹#›</a:t>
            </a:fld>
            <a:endParaRPr sz="105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6" name="Shape 436"/>
        <p:cNvGrpSpPr/>
        <p:nvPr/>
      </p:nvGrpSpPr>
      <p:grpSpPr>
        <a:xfrm>
          <a:off x="0" y="0"/>
          <a:ext cx="0" cy="0"/>
          <a:chOff x="0" y="0"/>
          <a:chExt cx="0" cy="0"/>
        </a:xfrm>
      </p:grpSpPr>
      <p:sp>
        <p:nvSpPr>
          <p:cNvPr id="437" name="Google Shape;437;p49"/>
          <p:cNvSpPr/>
          <p:nvPr/>
        </p:nvSpPr>
        <p:spPr>
          <a:xfrm>
            <a:off x="321564" y="320040"/>
            <a:ext cx="11548872" cy="621792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8" name="Google Shape;438;p49"/>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3700"/>
              <a:buFont typeface="Calibri"/>
              <a:buNone/>
            </a:pPr>
            <a:r>
              <a:rPr lang="en-US" sz="3700">
                <a:solidFill>
                  <a:schemeClr val="accent1"/>
                </a:solidFill>
              </a:rPr>
              <a:t>Lab 7 – CryptoEconomics</a:t>
            </a:r>
            <a:endParaRPr/>
          </a:p>
        </p:txBody>
      </p:sp>
      <p:cxnSp>
        <p:nvCxnSpPr>
          <p:cNvPr id="439" name="Google Shape;439;p49"/>
          <p:cNvCxnSpPr/>
          <p:nvPr/>
        </p:nvCxnSpPr>
        <p:spPr>
          <a:xfrm>
            <a:off x="4654296" y="2057400"/>
            <a:ext cx="0" cy="2743200"/>
          </a:xfrm>
          <a:prstGeom prst="straightConnector1">
            <a:avLst/>
          </a:prstGeom>
          <a:noFill/>
          <a:ln cap="flat" cmpd="sng" w="19050">
            <a:solidFill>
              <a:srgbClr val="262626"/>
            </a:solidFill>
            <a:prstDash val="solid"/>
            <a:miter lim="800000"/>
            <a:headEnd len="sm" w="sm" type="none"/>
            <a:tailEnd len="sm" w="sm" type="none"/>
          </a:ln>
        </p:spPr>
      </p:cxnSp>
      <p:sp>
        <p:nvSpPr>
          <p:cNvPr id="440" name="Google Shape;440;p49"/>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cd ~/ErnestoCoin/</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3"/>
              </a:rPr>
              <a:t>https://github.com/fenago/advblockchain/blob/master/lab7_main.js</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*solution can be found by:</a:t>
            </a:r>
            <a:endParaRPr/>
          </a:p>
          <a:p>
            <a:pPr indent="-228600" lvl="0" marL="228600" rtl="0" algn="l">
              <a:lnSpc>
                <a:spcPct val="90000"/>
              </a:lnSpc>
              <a:spcBef>
                <a:spcPts val="1000"/>
              </a:spcBef>
              <a:spcAft>
                <a:spcPts val="0"/>
              </a:spcAft>
              <a:buClr>
                <a:schemeClr val="dk1"/>
              </a:buClr>
              <a:buSzPts val="2400"/>
              <a:buChar char="•"/>
            </a:pPr>
            <a:r>
              <a:rPr lang="en-US" sz="2400"/>
              <a:t>git clone </a:t>
            </a:r>
            <a:r>
              <a:rPr lang="en-US" sz="2400" u="sng">
                <a:solidFill>
                  <a:schemeClr val="hlink"/>
                </a:solidFill>
                <a:hlinkClick r:id="rId4"/>
              </a:rPr>
              <a:t>https://github.com/fenago/advblockchain/blob/master/lab7_solution_main.js</a:t>
            </a:r>
            <a:endParaRPr sz="2400"/>
          </a:p>
          <a:p>
            <a:pPr indent="-228600" lvl="1" marL="685800" rtl="0" algn="l">
              <a:lnSpc>
                <a:spcPct val="90000"/>
              </a:lnSpc>
              <a:spcBef>
                <a:spcPts val="500"/>
              </a:spcBef>
              <a:spcAft>
                <a:spcPts val="0"/>
              </a:spcAft>
              <a:buClr>
                <a:schemeClr val="dk1"/>
              </a:buClr>
              <a:buSzPts val="2400"/>
              <a:buChar char="•"/>
            </a:pPr>
            <a:r>
              <a:rPr lang="en-US"/>
              <a:t>node lab7_solution_main.js         //that will run the solution</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441" name="Google Shape;441;p49"/>
          <p:cNvSpPr txBox="1"/>
          <p:nvPr>
            <p:ph idx="12" type="sldNum"/>
          </p:nvPr>
        </p:nvSpPr>
        <p:spPr>
          <a:xfrm>
            <a:off x="10571516" y="6033479"/>
            <a:ext cx="7822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50">
                <a:solidFill>
                  <a:schemeClr val="dk1"/>
                </a:solidFill>
              </a:rPr>
              <a:t>‹#›</a:t>
            </a:fld>
            <a:endParaRPr sz="105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5" name="Shape 445"/>
        <p:cNvGrpSpPr/>
        <p:nvPr/>
      </p:nvGrpSpPr>
      <p:grpSpPr>
        <a:xfrm>
          <a:off x="0" y="0"/>
          <a:ext cx="0" cy="0"/>
          <a:chOff x="0" y="0"/>
          <a:chExt cx="0" cy="0"/>
        </a:xfrm>
      </p:grpSpPr>
      <p:sp>
        <p:nvSpPr>
          <p:cNvPr id="446" name="Google Shape;446;p50"/>
          <p:cNvSpPr/>
          <p:nvPr/>
        </p:nvSpPr>
        <p:spPr>
          <a:xfrm>
            <a:off x="0" y="0"/>
            <a:ext cx="463600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7" name="Google Shape;447;p50"/>
          <p:cNvSpPr txBox="1"/>
          <p:nvPr>
            <p:ph type="title"/>
          </p:nvPr>
        </p:nvSpPr>
        <p:spPr>
          <a:xfrm>
            <a:off x="943277" y="712269"/>
            <a:ext cx="3370998" cy="55022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100"/>
              <a:buFont typeface="Calibri"/>
              <a:buNone/>
            </a:pPr>
            <a:r>
              <a:rPr lang="en-US" sz="4100">
                <a:solidFill>
                  <a:srgbClr val="FFFFFF"/>
                </a:solidFill>
              </a:rPr>
              <a:t>What have we accomplished?</a:t>
            </a:r>
            <a:endParaRPr/>
          </a:p>
        </p:txBody>
      </p:sp>
      <p:cxnSp>
        <p:nvCxnSpPr>
          <p:cNvPr id="448" name="Google Shape;448;p50"/>
          <p:cNvCxnSpPr/>
          <p:nvPr/>
        </p:nvCxnSpPr>
        <p:spPr>
          <a:xfrm rot="10800000">
            <a:off x="762000" y="2971800"/>
            <a:ext cx="0" cy="914400"/>
          </a:xfrm>
          <a:prstGeom prst="straightConnector1">
            <a:avLst/>
          </a:prstGeom>
          <a:noFill/>
          <a:ln cap="flat" cmpd="sng" w="19050">
            <a:solidFill>
              <a:srgbClr val="FFFFFF">
                <a:alpha val="80000"/>
              </a:srgbClr>
            </a:solidFill>
            <a:prstDash val="solid"/>
            <a:miter lim="800000"/>
            <a:headEnd len="sm" w="sm" type="none"/>
            <a:tailEnd len="sm" w="sm" type="none"/>
          </a:ln>
        </p:spPr>
      </p:cxnSp>
      <p:sp>
        <p:nvSpPr>
          <p:cNvPr id="449" name="Google Shape;44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grpSp>
        <p:nvGrpSpPr>
          <p:cNvPr id="450" name="Google Shape;450;p50"/>
          <p:cNvGrpSpPr/>
          <p:nvPr/>
        </p:nvGrpSpPr>
        <p:grpSpPr>
          <a:xfrm>
            <a:off x="5992341" y="975872"/>
            <a:ext cx="4844405" cy="4906256"/>
            <a:chOff x="712316" y="332934"/>
            <a:chExt cx="4844405" cy="4906256"/>
          </a:xfrm>
        </p:grpSpPr>
        <p:sp>
          <p:nvSpPr>
            <p:cNvPr id="451" name="Google Shape;451;p50"/>
            <p:cNvSpPr/>
            <p:nvPr/>
          </p:nvSpPr>
          <p:spPr>
            <a:xfrm>
              <a:off x="876136" y="332934"/>
              <a:ext cx="4680585" cy="4680585"/>
            </a:xfrm>
            <a:prstGeom prst="pie">
              <a:avLst>
                <a:gd fmla="val 16200000" name="adj1"/>
                <a:gd fmla="val 20520000" name="adj2"/>
              </a:avLst>
            </a:prstGeom>
            <a:gradFill>
              <a:gsLst>
                <a:gs pos="0">
                  <a:srgbClr val="6EA5DA"/>
                </a:gs>
                <a:gs pos="50000">
                  <a:srgbClr val="529BDA"/>
                </a:gs>
                <a:gs pos="100000">
                  <a:srgbClr val="4188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0"/>
            <p:cNvSpPr txBox="1"/>
            <p:nvPr/>
          </p:nvSpPr>
          <p:spPr>
            <a:xfrm>
              <a:off x="3275493" y="1032236"/>
              <a:ext cx="1588055" cy="1086564"/>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We have built a block</a:t>
              </a:r>
              <a:endParaRPr/>
            </a:p>
          </p:txBody>
        </p:sp>
        <p:sp>
          <p:nvSpPr>
            <p:cNvPr id="453" name="Google Shape;453;p50"/>
            <p:cNvSpPr/>
            <p:nvPr/>
          </p:nvSpPr>
          <p:spPr>
            <a:xfrm>
              <a:off x="712316" y="558605"/>
              <a:ext cx="4680585" cy="4680585"/>
            </a:xfrm>
            <a:prstGeom prst="pie">
              <a:avLst>
                <a:gd fmla="val 20520000" name="adj1"/>
                <a:gd fmla="val 3240000" name="adj2"/>
              </a:avLst>
            </a:prstGeom>
            <a:gradFill>
              <a:gsLst>
                <a:gs pos="0">
                  <a:srgbClr val="69D0D1"/>
                </a:gs>
                <a:gs pos="50000">
                  <a:srgbClr val="4AD0D2"/>
                </a:gs>
                <a:gs pos="100000">
                  <a:srgbClr val="3ABFC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0"/>
            <p:cNvSpPr txBox="1"/>
            <p:nvPr/>
          </p:nvSpPr>
          <p:spPr>
            <a:xfrm>
              <a:off x="3771412" y="2676013"/>
              <a:ext cx="1393031" cy="1175718"/>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We have built a blockchain</a:t>
              </a:r>
              <a:endParaRPr/>
            </a:p>
          </p:txBody>
        </p:sp>
        <p:sp>
          <p:nvSpPr>
            <p:cNvPr id="455" name="Google Shape;455;p50"/>
            <p:cNvSpPr/>
            <p:nvPr/>
          </p:nvSpPr>
          <p:spPr>
            <a:xfrm>
              <a:off x="712316" y="558605"/>
              <a:ext cx="4680585" cy="4680585"/>
            </a:xfrm>
            <a:prstGeom prst="pie">
              <a:avLst>
                <a:gd fmla="val 3240000" name="adj1"/>
                <a:gd fmla="val 7560000" name="adj2"/>
              </a:avLst>
            </a:prstGeom>
            <a:gradFill>
              <a:gsLst>
                <a:gs pos="0">
                  <a:srgbClr val="65C998"/>
                </a:gs>
                <a:gs pos="50000">
                  <a:srgbClr val="46C78C"/>
                </a:gs>
                <a:gs pos="100000">
                  <a:srgbClr val="35B87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0"/>
            <p:cNvSpPr txBox="1"/>
            <p:nvPr/>
          </p:nvSpPr>
          <p:spPr>
            <a:xfrm>
              <a:off x="2216790" y="4069044"/>
              <a:ext cx="1671637" cy="1002982"/>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We have implemented a Proof of Work Algorithm</a:t>
              </a:r>
              <a:endParaRPr/>
            </a:p>
          </p:txBody>
        </p:sp>
        <p:sp>
          <p:nvSpPr>
            <p:cNvPr id="457" name="Google Shape;457;p50"/>
            <p:cNvSpPr/>
            <p:nvPr/>
          </p:nvSpPr>
          <p:spPr>
            <a:xfrm>
              <a:off x="712316" y="558605"/>
              <a:ext cx="4680585" cy="4680585"/>
            </a:xfrm>
            <a:prstGeom prst="pie">
              <a:avLst>
                <a:gd fmla="val 7560000" name="adj1"/>
                <a:gd fmla="val 11880000" name="adj2"/>
              </a:avLst>
            </a:prstGeom>
            <a:gradFill>
              <a:gsLst>
                <a:gs pos="0">
                  <a:srgbClr val="60C165"/>
                </a:gs>
                <a:gs pos="50000">
                  <a:srgbClr val="3FBF47"/>
                </a:gs>
                <a:gs pos="100000">
                  <a:srgbClr val="32AE3A"/>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0"/>
            <p:cNvSpPr txBox="1"/>
            <p:nvPr/>
          </p:nvSpPr>
          <p:spPr>
            <a:xfrm>
              <a:off x="935201" y="2676013"/>
              <a:ext cx="1393031" cy="1175718"/>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We have implemented a cryptocurrency</a:t>
              </a:r>
              <a:endParaRPr/>
            </a:p>
          </p:txBody>
        </p:sp>
        <p:sp>
          <p:nvSpPr>
            <p:cNvPr id="459" name="Google Shape;459;p50"/>
            <p:cNvSpPr/>
            <p:nvPr/>
          </p:nvSpPr>
          <p:spPr>
            <a:xfrm>
              <a:off x="712316" y="558605"/>
              <a:ext cx="4680585" cy="4680585"/>
            </a:xfrm>
            <a:prstGeom prst="pie">
              <a:avLst>
                <a:gd fmla="val 11880000" name="adj1"/>
                <a:gd fmla="val 16200000" name="adj2"/>
              </a:avLst>
            </a:prstGeom>
            <a:gradFill>
              <a:gsLst>
                <a:gs pos="0">
                  <a:srgbClr val="7EB55F"/>
                </a:gs>
                <a:gs pos="50000">
                  <a:srgbClr val="6EB03F"/>
                </a:gs>
                <a:gs pos="100000">
                  <a:srgbClr val="5F9F3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0"/>
            <p:cNvSpPr txBox="1"/>
            <p:nvPr/>
          </p:nvSpPr>
          <p:spPr>
            <a:xfrm>
              <a:off x="1394901" y="1271837"/>
              <a:ext cx="1588055" cy="1086564"/>
            </a:xfrm>
            <a:prstGeom prst="rect">
              <a:avLst/>
            </a:prstGeom>
            <a:noFill/>
            <a:ln>
              <a:noFill/>
            </a:ln>
          </p:spPr>
          <p:txBody>
            <a:bodyPr anchorCtr="0" anchor="t" bIns="20300" lIns="20300" spcFirstLastPara="1" rIns="20300" wrap="square" tIns="2030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What Next?</a:t>
              </a:r>
              <a:endParaRPr/>
            </a:p>
            <a:p>
              <a:pPr indent="-114300" lvl="1" marL="114300" marR="0" rtl="0" algn="l">
                <a:lnSpc>
                  <a:spcPct val="90000"/>
                </a:lnSpc>
                <a:spcBef>
                  <a:spcPts val="560"/>
                </a:spcBef>
                <a:spcAft>
                  <a:spcPts val="0"/>
                </a:spcAft>
                <a:buClr>
                  <a:schemeClr val="lt1"/>
                </a:buClr>
                <a:buSzPts val="1200"/>
                <a:buFont typeface="Calibri"/>
                <a:buChar char="•"/>
              </a:pPr>
              <a:r>
                <a:rPr b="0" i="0" lang="en-US" sz="1200" u="none" cap="none" strike="noStrike">
                  <a:solidFill>
                    <a:schemeClr val="lt1"/>
                  </a:solidFill>
                  <a:latin typeface="Calibri"/>
                  <a:ea typeface="Calibri"/>
                  <a:cs typeface="Calibri"/>
                  <a:sym typeface="Calibri"/>
                </a:rPr>
                <a:t>Make the blockchain distributed</a:t>
              </a:r>
              <a:endParaRPr/>
            </a:p>
            <a:p>
              <a:pPr indent="-114300" lvl="1" marL="114300" marR="0" rtl="0" algn="l">
                <a:lnSpc>
                  <a:spcPct val="90000"/>
                </a:lnSpc>
                <a:spcBef>
                  <a:spcPts val="180"/>
                </a:spcBef>
                <a:spcAft>
                  <a:spcPts val="0"/>
                </a:spcAft>
                <a:buClr>
                  <a:schemeClr val="lt1"/>
                </a:buClr>
                <a:buSzPts val="1200"/>
                <a:buFont typeface="Calibri"/>
                <a:buChar char="•"/>
              </a:pPr>
              <a:r>
                <a:rPr b="0" i="0" lang="en-US" sz="1200" u="none" cap="none" strike="noStrike">
                  <a:solidFill>
                    <a:schemeClr val="lt1"/>
                  </a:solidFill>
                  <a:latin typeface="Calibri"/>
                  <a:ea typeface="Calibri"/>
                  <a:cs typeface="Calibri"/>
                  <a:sym typeface="Calibri"/>
                </a:rPr>
                <a:t>Further harden the blockchain</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4" name="Shape 464"/>
        <p:cNvGrpSpPr/>
        <p:nvPr/>
      </p:nvGrpSpPr>
      <p:grpSpPr>
        <a:xfrm>
          <a:off x="0" y="0"/>
          <a:ext cx="0" cy="0"/>
          <a:chOff x="0" y="0"/>
          <a:chExt cx="0" cy="0"/>
        </a:xfrm>
      </p:grpSpPr>
      <p:sp>
        <p:nvSpPr>
          <p:cNvPr id="465" name="Google Shape;465;p51"/>
          <p:cNvSpPr/>
          <p:nvPr/>
        </p:nvSpPr>
        <p:spPr>
          <a:xfrm>
            <a:off x="0" y="5367908"/>
            <a:ext cx="9161029" cy="1490093"/>
          </a:xfrm>
          <a:custGeom>
            <a:rect b="b" l="l" r="r" t="t"/>
            <a:pathLst>
              <a:path extrusionOk="0" h="1490093" w="9161029">
                <a:moveTo>
                  <a:pt x="0" y="0"/>
                </a:moveTo>
                <a:lnTo>
                  <a:pt x="2046494" y="0"/>
                </a:lnTo>
                <a:lnTo>
                  <a:pt x="2496613" y="0"/>
                </a:lnTo>
                <a:lnTo>
                  <a:pt x="3235839" y="0"/>
                </a:lnTo>
                <a:lnTo>
                  <a:pt x="9161029" y="0"/>
                </a:lnTo>
                <a:lnTo>
                  <a:pt x="8470921" y="1490093"/>
                </a:lnTo>
                <a:lnTo>
                  <a:pt x="0" y="1490093"/>
                </a:lnTo>
                <a:close/>
              </a:path>
            </a:pathLst>
          </a:custGeom>
          <a:solidFill>
            <a:srgbClr val="7F7F7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6" name="Google Shape;466;p51"/>
          <p:cNvSpPr txBox="1"/>
          <p:nvPr>
            <p:ph type="title"/>
          </p:nvPr>
        </p:nvSpPr>
        <p:spPr>
          <a:xfrm>
            <a:off x="838200" y="5529884"/>
            <a:ext cx="7719381" cy="10963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Smart Contracts</a:t>
            </a:r>
            <a:endParaRPr/>
          </a:p>
        </p:txBody>
      </p:sp>
      <p:sp>
        <p:nvSpPr>
          <p:cNvPr id="467" name="Google Shape;467;p51"/>
          <p:cNvSpPr/>
          <p:nvPr/>
        </p:nvSpPr>
        <p:spPr>
          <a:xfrm>
            <a:off x="8763037" y="5367908"/>
            <a:ext cx="3428963" cy="1490093"/>
          </a:xfrm>
          <a:custGeom>
            <a:rect b="b" l="l" r="r" t="t"/>
            <a:pathLst>
              <a:path extrusionOk="0" h="1490093" w="3428963">
                <a:moveTo>
                  <a:pt x="690108" y="0"/>
                </a:moveTo>
                <a:lnTo>
                  <a:pt x="3428963" y="0"/>
                </a:lnTo>
                <a:lnTo>
                  <a:pt x="3428963" y="1490093"/>
                </a:lnTo>
                <a:lnTo>
                  <a:pt x="0" y="1490093"/>
                </a:lnTo>
                <a:close/>
              </a:path>
            </a:pathLst>
          </a:cu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8" name="Google Shape;468;p51"/>
          <p:cNvSpPr txBox="1"/>
          <p:nvPr>
            <p:ph idx="12" type="sldNum"/>
          </p:nvPr>
        </p:nvSpPr>
        <p:spPr>
          <a:xfrm>
            <a:off x="10198279" y="6261090"/>
            <a:ext cx="134447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grpSp>
        <p:nvGrpSpPr>
          <p:cNvPr id="469" name="Google Shape;469;p51"/>
          <p:cNvGrpSpPr/>
          <p:nvPr/>
        </p:nvGrpSpPr>
        <p:grpSpPr>
          <a:xfrm>
            <a:off x="839483" y="1015635"/>
            <a:ext cx="10513032" cy="3336636"/>
            <a:chOff x="1283" y="372168"/>
            <a:chExt cx="10513032" cy="3336636"/>
          </a:xfrm>
        </p:grpSpPr>
        <p:sp>
          <p:nvSpPr>
            <p:cNvPr id="470" name="Google Shape;470;p51"/>
            <p:cNvSpPr/>
            <p:nvPr/>
          </p:nvSpPr>
          <p:spPr>
            <a:xfrm>
              <a:off x="1283" y="372168"/>
              <a:ext cx="4505585" cy="2861046"/>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1"/>
            <p:cNvSpPr/>
            <p:nvPr/>
          </p:nvSpPr>
          <p:spPr>
            <a:xfrm>
              <a:off x="501904" y="847758"/>
              <a:ext cx="4505585" cy="2861046"/>
            </a:xfrm>
            <a:prstGeom prst="roundRect">
              <a:avLst>
                <a:gd fmla="val 10000" name="adj"/>
              </a:avLst>
            </a:prstGeom>
            <a:solidFill>
              <a:schemeClr val="lt1">
                <a:alpha val="89803"/>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1"/>
            <p:cNvSpPr txBox="1"/>
            <p:nvPr/>
          </p:nvSpPr>
          <p:spPr>
            <a:xfrm>
              <a:off x="585701" y="931555"/>
              <a:ext cx="4337991" cy="2693452"/>
            </a:xfrm>
            <a:prstGeom prst="rect">
              <a:avLst/>
            </a:prstGeom>
            <a:noFill/>
            <a:ln>
              <a:noFill/>
            </a:ln>
          </p:spPr>
          <p:txBody>
            <a:bodyPr anchorCtr="0" anchor="ctr" bIns="148575" lIns="148575" spcFirstLastPara="1" rIns="148575" wrap="square" tIns="148575">
              <a:noAutofit/>
            </a:bodyPr>
            <a:lstStyle/>
            <a:p>
              <a:pPr indent="0" lvl="0" marL="0" marR="0" rtl="0" algn="ctr">
                <a:lnSpc>
                  <a:spcPct val="90000"/>
                </a:lnSpc>
                <a:spcBef>
                  <a:spcPts val="0"/>
                </a:spcBef>
                <a:spcAft>
                  <a:spcPts val="0"/>
                </a:spcAft>
                <a:buClr>
                  <a:schemeClr val="dk1"/>
                </a:buClr>
                <a:buSzPts val="3900"/>
                <a:buFont typeface="Calibri"/>
                <a:buNone/>
              </a:pPr>
              <a:r>
                <a:rPr b="0" i="0" lang="en-US" sz="3900" u="none" cap="none" strike="noStrike">
                  <a:solidFill>
                    <a:schemeClr val="dk1"/>
                  </a:solidFill>
                  <a:latin typeface="Calibri"/>
                  <a:ea typeface="Calibri"/>
                  <a:cs typeface="Calibri"/>
                  <a:sym typeface="Calibri"/>
                </a:rPr>
                <a:t>The term derives from:  Nick Szabo (Computer Scientist and Legal Scholar)</a:t>
              </a:r>
              <a:endParaRPr/>
            </a:p>
          </p:txBody>
        </p:sp>
        <p:sp>
          <p:nvSpPr>
            <p:cNvPr id="473" name="Google Shape;473;p51"/>
            <p:cNvSpPr/>
            <p:nvPr/>
          </p:nvSpPr>
          <p:spPr>
            <a:xfrm>
              <a:off x="5508110" y="372168"/>
              <a:ext cx="4505585" cy="2861046"/>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1"/>
            <p:cNvSpPr/>
            <p:nvPr/>
          </p:nvSpPr>
          <p:spPr>
            <a:xfrm>
              <a:off x="6008730" y="847758"/>
              <a:ext cx="4505585" cy="2861046"/>
            </a:xfrm>
            <a:prstGeom prst="roundRect">
              <a:avLst>
                <a:gd fmla="val 10000" name="adj"/>
              </a:avLst>
            </a:prstGeom>
            <a:solidFill>
              <a:schemeClr val="lt1">
                <a:alpha val="89803"/>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
            <p:cNvSpPr txBox="1"/>
            <p:nvPr/>
          </p:nvSpPr>
          <p:spPr>
            <a:xfrm>
              <a:off x="6092527" y="931555"/>
              <a:ext cx="4337991" cy="2693452"/>
            </a:xfrm>
            <a:prstGeom prst="rect">
              <a:avLst/>
            </a:prstGeom>
            <a:noFill/>
            <a:ln>
              <a:noFill/>
            </a:ln>
          </p:spPr>
          <p:txBody>
            <a:bodyPr anchorCtr="0" anchor="ctr" bIns="148575" lIns="148575" spcFirstLastPara="1" rIns="148575" wrap="square" tIns="148575">
              <a:noAutofit/>
            </a:bodyPr>
            <a:lstStyle/>
            <a:p>
              <a:pPr indent="0" lvl="0" marL="0" marR="0" rtl="0" algn="ctr">
                <a:lnSpc>
                  <a:spcPct val="90000"/>
                </a:lnSpc>
                <a:spcBef>
                  <a:spcPts val="0"/>
                </a:spcBef>
                <a:spcAft>
                  <a:spcPts val="0"/>
                </a:spcAft>
                <a:buClr>
                  <a:schemeClr val="dk1"/>
                </a:buClr>
                <a:buSzPts val="3900"/>
                <a:buFont typeface="Calibri"/>
                <a:buNone/>
              </a:pPr>
              <a:r>
                <a:rPr b="0" i="0" lang="en-US" sz="3900" u="none" cap="none" strike="noStrike">
                  <a:solidFill>
                    <a:schemeClr val="dk1"/>
                  </a:solidFill>
                  <a:latin typeface="Calibri"/>
                  <a:ea typeface="Calibri"/>
                  <a:cs typeface="Calibri"/>
                  <a:sym typeface="Calibri"/>
                </a:rPr>
                <a:t>He simply wanted to use a distributed ledger to store contracts</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9" name="Shape 479"/>
        <p:cNvGrpSpPr/>
        <p:nvPr/>
      </p:nvGrpSpPr>
      <p:grpSpPr>
        <a:xfrm>
          <a:off x="0" y="0"/>
          <a:ext cx="0" cy="0"/>
          <a:chOff x="0" y="0"/>
          <a:chExt cx="0" cy="0"/>
        </a:xfrm>
      </p:grpSpPr>
      <p:sp>
        <p:nvSpPr>
          <p:cNvPr id="480" name="Google Shape;480;p52"/>
          <p:cNvSpPr/>
          <p:nvPr/>
        </p:nvSpPr>
        <p:spPr>
          <a:xfrm>
            <a:off x="0" y="5367908"/>
            <a:ext cx="9161029" cy="1490093"/>
          </a:xfrm>
          <a:custGeom>
            <a:rect b="b" l="l" r="r" t="t"/>
            <a:pathLst>
              <a:path extrusionOk="0" h="1490093" w="9161029">
                <a:moveTo>
                  <a:pt x="0" y="0"/>
                </a:moveTo>
                <a:lnTo>
                  <a:pt x="2046494" y="0"/>
                </a:lnTo>
                <a:lnTo>
                  <a:pt x="2496613" y="0"/>
                </a:lnTo>
                <a:lnTo>
                  <a:pt x="3235839" y="0"/>
                </a:lnTo>
                <a:lnTo>
                  <a:pt x="9161029" y="0"/>
                </a:lnTo>
                <a:lnTo>
                  <a:pt x="8470921" y="1490093"/>
                </a:lnTo>
                <a:lnTo>
                  <a:pt x="0" y="1490093"/>
                </a:lnTo>
                <a:close/>
              </a:path>
            </a:pathLst>
          </a:custGeom>
          <a:solidFill>
            <a:srgbClr val="7F7F7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1" name="Google Shape;481;p52"/>
          <p:cNvSpPr txBox="1"/>
          <p:nvPr>
            <p:ph type="title"/>
          </p:nvPr>
        </p:nvSpPr>
        <p:spPr>
          <a:xfrm>
            <a:off x="838200" y="5529884"/>
            <a:ext cx="7719381" cy="10963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Smart Contracts</a:t>
            </a:r>
            <a:endParaRPr/>
          </a:p>
        </p:txBody>
      </p:sp>
      <p:sp>
        <p:nvSpPr>
          <p:cNvPr id="482" name="Google Shape;482;p52"/>
          <p:cNvSpPr/>
          <p:nvPr/>
        </p:nvSpPr>
        <p:spPr>
          <a:xfrm>
            <a:off x="8763037" y="5367908"/>
            <a:ext cx="3428963" cy="1490093"/>
          </a:xfrm>
          <a:custGeom>
            <a:rect b="b" l="l" r="r" t="t"/>
            <a:pathLst>
              <a:path extrusionOk="0" h="1490093" w="3428963">
                <a:moveTo>
                  <a:pt x="690108" y="0"/>
                </a:moveTo>
                <a:lnTo>
                  <a:pt x="3428963" y="0"/>
                </a:lnTo>
                <a:lnTo>
                  <a:pt x="3428963" y="1490093"/>
                </a:lnTo>
                <a:lnTo>
                  <a:pt x="0" y="1490093"/>
                </a:lnTo>
                <a:close/>
              </a:path>
            </a:pathLst>
          </a:cu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3" name="Google Shape;483;p52"/>
          <p:cNvSpPr txBox="1"/>
          <p:nvPr>
            <p:ph idx="12" type="sldNum"/>
          </p:nvPr>
        </p:nvSpPr>
        <p:spPr>
          <a:xfrm>
            <a:off x="10198279" y="6261090"/>
            <a:ext cx="134447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grpSp>
        <p:nvGrpSpPr>
          <p:cNvPr id="484" name="Google Shape;484;p52"/>
          <p:cNvGrpSpPr/>
          <p:nvPr/>
        </p:nvGrpSpPr>
        <p:grpSpPr>
          <a:xfrm>
            <a:off x="838200" y="645459"/>
            <a:ext cx="10515600" cy="4076989"/>
            <a:chOff x="0" y="1992"/>
            <a:chExt cx="10515600" cy="4076989"/>
          </a:xfrm>
        </p:grpSpPr>
        <p:cxnSp>
          <p:nvCxnSpPr>
            <p:cNvPr id="485" name="Google Shape;485;p52"/>
            <p:cNvCxnSpPr/>
            <p:nvPr/>
          </p:nvCxnSpPr>
          <p:spPr>
            <a:xfrm>
              <a:off x="0" y="1992"/>
              <a:ext cx="10515600" cy="0"/>
            </a:xfrm>
            <a:prstGeom prst="straightConnector1">
              <a:avLst/>
            </a:prstGeom>
            <a:solidFill>
              <a:schemeClr val="accent6"/>
            </a:solidFill>
            <a:ln cap="flat" cmpd="sng" w="12700">
              <a:solidFill>
                <a:schemeClr val="accent6"/>
              </a:solidFill>
              <a:prstDash val="solid"/>
              <a:miter lim="800000"/>
              <a:headEnd len="sm" w="sm" type="none"/>
              <a:tailEnd len="sm" w="sm" type="none"/>
            </a:ln>
          </p:spPr>
        </p:cxnSp>
        <p:sp>
          <p:nvSpPr>
            <p:cNvPr id="486" name="Google Shape;486;p52"/>
            <p:cNvSpPr/>
            <p:nvPr/>
          </p:nvSpPr>
          <p:spPr>
            <a:xfrm>
              <a:off x="0" y="1992"/>
              <a:ext cx="10515600" cy="13589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2"/>
            <p:cNvSpPr txBox="1"/>
            <p:nvPr/>
          </p:nvSpPr>
          <p:spPr>
            <a:xfrm>
              <a:off x="0" y="1992"/>
              <a:ext cx="10515600" cy="1358996"/>
            </a:xfrm>
            <a:prstGeom prst="rect">
              <a:avLst/>
            </a:prstGeom>
            <a:noFill/>
            <a:ln>
              <a:noFill/>
            </a:ln>
          </p:spPr>
          <p:txBody>
            <a:bodyPr anchorCtr="0" anchor="t" bIns="114300" lIns="114300" spcFirstLastPara="1" rIns="114300" wrap="square" tIns="114300">
              <a:noAutofit/>
            </a:bodyPr>
            <a:lstStyle/>
            <a:p>
              <a:pPr indent="0" lvl="0" marL="0" marR="0" rtl="0" algn="l">
                <a:lnSpc>
                  <a:spcPct val="90000"/>
                </a:lnSpc>
                <a:spcBef>
                  <a:spcPts val="0"/>
                </a:spcBef>
                <a:spcAft>
                  <a:spcPts val="0"/>
                </a:spcAft>
                <a:buClr>
                  <a:schemeClr val="dk1"/>
                </a:buClr>
                <a:buSzPts val="3000"/>
                <a:buFont typeface="Calibri"/>
                <a:buNone/>
              </a:pPr>
              <a:r>
                <a:rPr b="0" i="0" lang="en-US" sz="3000" u="none" cap="none" strike="noStrike">
                  <a:solidFill>
                    <a:schemeClr val="dk1"/>
                  </a:solidFill>
                  <a:latin typeface="Calibri"/>
                  <a:ea typeface="Calibri"/>
                  <a:cs typeface="Calibri"/>
                  <a:sym typeface="Calibri"/>
                </a:rPr>
                <a:t>Smart contracts are exactly like “paper” contracts with the exception being that they are obviously software</a:t>
              </a:r>
              <a:endParaRPr/>
            </a:p>
          </p:txBody>
        </p:sp>
        <p:cxnSp>
          <p:nvCxnSpPr>
            <p:cNvPr id="488" name="Google Shape;488;p52"/>
            <p:cNvCxnSpPr/>
            <p:nvPr/>
          </p:nvCxnSpPr>
          <p:spPr>
            <a:xfrm>
              <a:off x="0" y="1360988"/>
              <a:ext cx="10515600" cy="0"/>
            </a:xfrm>
            <a:prstGeom prst="straightConnector1">
              <a:avLst/>
            </a:prstGeom>
            <a:solidFill>
              <a:schemeClr val="accent6"/>
            </a:solidFill>
            <a:ln cap="flat" cmpd="sng" w="12700">
              <a:solidFill>
                <a:schemeClr val="accent6"/>
              </a:solidFill>
              <a:prstDash val="solid"/>
              <a:miter lim="800000"/>
              <a:headEnd len="sm" w="sm" type="none"/>
              <a:tailEnd len="sm" w="sm" type="none"/>
            </a:ln>
          </p:spPr>
        </p:cxnSp>
        <p:sp>
          <p:nvSpPr>
            <p:cNvPr id="489" name="Google Shape;489;p52"/>
            <p:cNvSpPr/>
            <p:nvPr/>
          </p:nvSpPr>
          <p:spPr>
            <a:xfrm>
              <a:off x="0" y="1360988"/>
              <a:ext cx="10515600" cy="13589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2"/>
            <p:cNvSpPr txBox="1"/>
            <p:nvPr/>
          </p:nvSpPr>
          <p:spPr>
            <a:xfrm>
              <a:off x="0" y="1360988"/>
              <a:ext cx="10515600" cy="1358996"/>
            </a:xfrm>
            <a:prstGeom prst="rect">
              <a:avLst/>
            </a:prstGeom>
            <a:noFill/>
            <a:ln>
              <a:noFill/>
            </a:ln>
          </p:spPr>
          <p:txBody>
            <a:bodyPr anchorCtr="0" anchor="t" bIns="114300" lIns="114300" spcFirstLastPara="1" rIns="114300" wrap="square" tIns="114300">
              <a:noAutofit/>
            </a:bodyPr>
            <a:lstStyle/>
            <a:p>
              <a:pPr indent="0" lvl="0" marL="0" marR="0" rtl="0" algn="l">
                <a:lnSpc>
                  <a:spcPct val="90000"/>
                </a:lnSpc>
                <a:spcBef>
                  <a:spcPts val="0"/>
                </a:spcBef>
                <a:spcAft>
                  <a:spcPts val="0"/>
                </a:spcAft>
                <a:buClr>
                  <a:schemeClr val="dk1"/>
                </a:buClr>
                <a:buSzPts val="3000"/>
                <a:buFont typeface="Calibri"/>
                <a:buNone/>
              </a:pPr>
              <a:r>
                <a:rPr b="0" i="0" lang="en-US" sz="3000" u="none" cap="none" strike="noStrike">
                  <a:solidFill>
                    <a:schemeClr val="dk1"/>
                  </a:solidFill>
                  <a:latin typeface="Calibri"/>
                  <a:ea typeface="Calibri"/>
                  <a:cs typeface="Calibri"/>
                  <a:sym typeface="Calibri"/>
                </a:rPr>
                <a:t>These contracts are simple programs that are stored on the blockchain</a:t>
              </a:r>
              <a:endParaRPr/>
            </a:p>
          </p:txBody>
        </p:sp>
        <p:cxnSp>
          <p:nvCxnSpPr>
            <p:cNvPr id="491" name="Google Shape;491;p52"/>
            <p:cNvCxnSpPr/>
            <p:nvPr/>
          </p:nvCxnSpPr>
          <p:spPr>
            <a:xfrm>
              <a:off x="0" y="2719985"/>
              <a:ext cx="10515600" cy="0"/>
            </a:xfrm>
            <a:prstGeom prst="straightConnector1">
              <a:avLst/>
            </a:prstGeom>
            <a:solidFill>
              <a:schemeClr val="accent6"/>
            </a:solidFill>
            <a:ln cap="flat" cmpd="sng" w="12700">
              <a:solidFill>
                <a:schemeClr val="accent6"/>
              </a:solidFill>
              <a:prstDash val="solid"/>
              <a:miter lim="800000"/>
              <a:headEnd len="sm" w="sm" type="none"/>
              <a:tailEnd len="sm" w="sm" type="none"/>
            </a:ln>
          </p:spPr>
        </p:cxnSp>
        <p:sp>
          <p:nvSpPr>
            <p:cNvPr id="492" name="Google Shape;492;p52"/>
            <p:cNvSpPr/>
            <p:nvPr/>
          </p:nvSpPr>
          <p:spPr>
            <a:xfrm>
              <a:off x="0" y="2719985"/>
              <a:ext cx="10515600" cy="13589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2"/>
            <p:cNvSpPr txBox="1"/>
            <p:nvPr/>
          </p:nvSpPr>
          <p:spPr>
            <a:xfrm>
              <a:off x="0" y="2719985"/>
              <a:ext cx="10515600" cy="1358996"/>
            </a:xfrm>
            <a:prstGeom prst="rect">
              <a:avLst/>
            </a:prstGeom>
            <a:noFill/>
            <a:ln>
              <a:noFill/>
            </a:ln>
          </p:spPr>
          <p:txBody>
            <a:bodyPr anchorCtr="0" anchor="t" bIns="114300" lIns="114300" spcFirstLastPara="1" rIns="114300" wrap="square" tIns="114300">
              <a:noAutofit/>
            </a:bodyPr>
            <a:lstStyle/>
            <a:p>
              <a:pPr indent="0" lvl="0" marL="0" marR="0" rtl="0" algn="l">
                <a:lnSpc>
                  <a:spcPct val="90000"/>
                </a:lnSpc>
                <a:spcBef>
                  <a:spcPts val="0"/>
                </a:spcBef>
                <a:spcAft>
                  <a:spcPts val="0"/>
                </a:spcAft>
                <a:buClr>
                  <a:schemeClr val="dk1"/>
                </a:buClr>
                <a:buSzPts val="3000"/>
                <a:buFont typeface="Calibri"/>
                <a:buNone/>
              </a:pPr>
              <a:r>
                <a:rPr b="0" i="0" lang="en-US" sz="3000" u="none" cap="none" strike="noStrike">
                  <a:solidFill>
                    <a:schemeClr val="dk1"/>
                  </a:solidFill>
                  <a:latin typeface="Calibri"/>
                  <a:ea typeface="Calibri"/>
                  <a:cs typeface="Calibri"/>
                  <a:sym typeface="Calibri"/>
                </a:rPr>
                <a:t>Smart contracts can custom code different types of assets.  In other words, it can provide custom structure around a transaction</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Use Case</a:t>
            </a:r>
            <a:endParaRPr/>
          </a:p>
        </p:txBody>
      </p:sp>
      <p:sp>
        <p:nvSpPr>
          <p:cNvPr id="499" name="Google Shape;499;p53"/>
          <p:cNvSpPr txBox="1"/>
          <p:nvPr>
            <p:ph idx="1" type="body"/>
          </p:nvPr>
        </p:nvSpPr>
        <p:spPr>
          <a:xfrm>
            <a:off x="274320" y="1310640"/>
            <a:ext cx="11079480" cy="486632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590"/>
              <a:buChar char="•"/>
            </a:pPr>
            <a:r>
              <a:rPr lang="en-US" sz="2590"/>
              <a:t>Uber is a ride sharing platform</a:t>
            </a:r>
            <a:endParaRPr/>
          </a:p>
          <a:p>
            <a:pPr indent="-228600" lvl="0" marL="228600" rtl="0" algn="l">
              <a:lnSpc>
                <a:spcPct val="90000"/>
              </a:lnSpc>
              <a:spcBef>
                <a:spcPts val="1000"/>
              </a:spcBef>
              <a:spcAft>
                <a:spcPts val="0"/>
              </a:spcAft>
              <a:buClr>
                <a:schemeClr val="dk1"/>
              </a:buClr>
              <a:buSzPts val="2590"/>
              <a:buChar char="•"/>
            </a:pPr>
            <a:r>
              <a:rPr lang="en-US" sz="2590"/>
              <a:t>Customers can go to Uber, request a ride, and wait to be picked up</a:t>
            </a:r>
            <a:endParaRPr/>
          </a:p>
          <a:p>
            <a:pPr indent="-228600" lvl="0" marL="228600" rtl="0" algn="l">
              <a:lnSpc>
                <a:spcPct val="90000"/>
              </a:lnSpc>
              <a:spcBef>
                <a:spcPts val="1000"/>
              </a:spcBef>
              <a:spcAft>
                <a:spcPts val="0"/>
              </a:spcAft>
              <a:buClr>
                <a:schemeClr val="dk1"/>
              </a:buClr>
              <a:buSzPts val="2590"/>
              <a:buChar char="•"/>
            </a:pPr>
            <a:r>
              <a:rPr lang="en-US" sz="2590"/>
              <a:t>Uber is a THIRD PARTY that sits between Riders and Drivers</a:t>
            </a:r>
            <a:endParaRPr/>
          </a:p>
          <a:p>
            <a:pPr indent="-228600" lvl="0" marL="228600" rtl="0" algn="l">
              <a:lnSpc>
                <a:spcPct val="90000"/>
              </a:lnSpc>
              <a:spcBef>
                <a:spcPts val="1000"/>
              </a:spcBef>
              <a:spcAft>
                <a:spcPts val="0"/>
              </a:spcAft>
              <a:buClr>
                <a:schemeClr val="dk1"/>
              </a:buClr>
              <a:buSzPts val="2590"/>
              <a:buChar char="•"/>
            </a:pPr>
            <a:r>
              <a:rPr lang="en-US" sz="2590"/>
              <a:t>This means that both RIDERS and DRIVERS must TRUST Uber in order for the platform to work.  Specifically, the trust Uber to handle their money correctly</a:t>
            </a:r>
            <a:endParaRPr/>
          </a:p>
          <a:p>
            <a:pPr indent="-228600" lvl="0" marL="228600" rtl="0" algn="l">
              <a:lnSpc>
                <a:spcPct val="90000"/>
              </a:lnSpc>
              <a:spcBef>
                <a:spcPts val="1000"/>
              </a:spcBef>
              <a:spcAft>
                <a:spcPts val="0"/>
              </a:spcAft>
              <a:buClr>
                <a:schemeClr val="dk1"/>
              </a:buClr>
              <a:buSzPts val="2590"/>
              <a:buChar char="•"/>
            </a:pPr>
            <a:r>
              <a:rPr lang="en-US" sz="2590"/>
              <a:t>If a ride is successfully given, then Drivers expect to be given their money.  Likewise, Riders expect the money to go to the drivers if a ride is successful, or be provided a refund.</a:t>
            </a:r>
            <a:endParaRPr/>
          </a:p>
          <a:p>
            <a:pPr indent="-228600" lvl="0" marL="228600" rtl="0" algn="l">
              <a:lnSpc>
                <a:spcPct val="90000"/>
              </a:lnSpc>
              <a:spcBef>
                <a:spcPts val="1000"/>
              </a:spcBef>
              <a:spcAft>
                <a:spcPts val="0"/>
              </a:spcAft>
              <a:buClr>
                <a:schemeClr val="dk1"/>
              </a:buClr>
              <a:buSzPts val="2590"/>
              <a:buChar char="•"/>
            </a:pPr>
            <a:r>
              <a:rPr lang="en-US" sz="2590"/>
              <a:t>Trust is required in this model… </a:t>
            </a:r>
            <a:endParaRPr/>
          </a:p>
          <a:p>
            <a:pPr indent="-228600" lvl="0" marL="228600" rtl="0" algn="l">
              <a:lnSpc>
                <a:spcPct val="90000"/>
              </a:lnSpc>
              <a:spcBef>
                <a:spcPts val="1000"/>
              </a:spcBef>
              <a:spcAft>
                <a:spcPts val="0"/>
              </a:spcAft>
              <a:buClr>
                <a:schemeClr val="dk1"/>
              </a:buClr>
              <a:buSzPts val="2590"/>
              <a:buChar char="•"/>
            </a:pPr>
            <a:r>
              <a:rPr lang="en-US" sz="2590"/>
              <a:t>With Blockchain, you can build the same business model but without a Third Party in the middle</a:t>
            </a:r>
            <a:endParaRPr/>
          </a:p>
          <a:p>
            <a:pPr indent="-64135" lvl="0" marL="228600" rtl="0" algn="l">
              <a:lnSpc>
                <a:spcPct val="90000"/>
              </a:lnSpc>
              <a:spcBef>
                <a:spcPts val="1000"/>
              </a:spcBef>
              <a:spcAft>
                <a:spcPts val="0"/>
              </a:spcAft>
              <a:buClr>
                <a:schemeClr val="dk1"/>
              </a:buClr>
              <a:buSzPts val="2590"/>
              <a:buNone/>
            </a:pPr>
            <a:r>
              <a:t/>
            </a:r>
            <a:endParaRPr sz="2590"/>
          </a:p>
        </p:txBody>
      </p:sp>
      <p:sp>
        <p:nvSpPr>
          <p:cNvPr id="500" name="Google Shape;500;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Plain Text</a:t>
            </a:r>
            <a:endParaRPr/>
          </a:p>
        </p:txBody>
      </p:sp>
      <p:sp>
        <p:nvSpPr>
          <p:cNvPr id="129" name="Google Shape;129;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130" name="Google Shape;130;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Would you store passwords in this format?</a:t>
            </a:r>
            <a:endParaRPr/>
          </a:p>
          <a:p>
            <a:pPr indent="-228600" lvl="0" marL="228600" rtl="0" algn="l">
              <a:lnSpc>
                <a:spcPct val="90000"/>
              </a:lnSpc>
              <a:spcBef>
                <a:spcPts val="1000"/>
              </a:spcBef>
              <a:spcAft>
                <a:spcPts val="0"/>
              </a:spcAft>
              <a:buClr>
                <a:schemeClr val="dk1"/>
              </a:buClr>
              <a:buSzPts val="2800"/>
              <a:buChar char="•"/>
            </a:pPr>
            <a:r>
              <a:rPr lang="en-US"/>
              <a:t>Would a company store passwords in this format?</a:t>
            </a:r>
            <a:endParaRPr/>
          </a:p>
          <a:p>
            <a:pPr indent="-228600" lvl="0" marL="228600" rtl="0" algn="l">
              <a:lnSpc>
                <a:spcPct val="90000"/>
              </a:lnSpc>
              <a:spcBef>
                <a:spcPts val="1000"/>
              </a:spcBef>
              <a:spcAft>
                <a:spcPts val="0"/>
              </a:spcAft>
              <a:buClr>
                <a:schemeClr val="dk1"/>
              </a:buClr>
              <a:buSzPts val="2800"/>
              <a:buChar char="•"/>
            </a:pPr>
            <a:r>
              <a:rPr lang="en-US"/>
              <a:t>What about other data?  Plain text or no?</a:t>
            </a:r>
            <a:endParaRPr/>
          </a:p>
        </p:txBody>
      </p:sp>
      <p:sp>
        <p:nvSpPr>
          <p:cNvPr id="131" name="Google Shape;131;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graphicFrame>
        <p:nvGraphicFramePr>
          <p:cNvPr id="132" name="Google Shape;132;p18"/>
          <p:cNvGraphicFramePr/>
          <p:nvPr/>
        </p:nvGraphicFramePr>
        <p:xfrm>
          <a:off x="6172200" y="2505075"/>
          <a:ext cx="3000000" cy="3000000"/>
        </p:xfrm>
        <a:graphic>
          <a:graphicData uri="http://schemas.openxmlformats.org/drawingml/2006/table">
            <a:tbl>
              <a:tblPr bandRow="1" firstRow="1">
                <a:noFill/>
                <a:tableStyleId>{E71F3A8C-F1D6-4FC2-A090-3AE28FFAF2EC}</a:tableStyleId>
              </a:tblPr>
              <a:tblGrid>
                <a:gridCol w="2591600"/>
                <a:gridCol w="2591600"/>
              </a:tblGrid>
              <a:tr h="370850">
                <a:tc>
                  <a:txBody>
                    <a:bodyPr/>
                    <a:lstStyle/>
                    <a:p>
                      <a:pPr indent="0" lvl="0" marL="0" marR="0" rtl="0" algn="l">
                        <a:spcBef>
                          <a:spcPts val="0"/>
                        </a:spcBef>
                        <a:spcAft>
                          <a:spcPts val="0"/>
                        </a:spcAft>
                        <a:buNone/>
                      </a:pPr>
                      <a:r>
                        <a:rPr lang="en-US" sz="1800" u="none" cap="none" strike="noStrike"/>
                        <a:t>Username</a:t>
                      </a:r>
                      <a:endParaRPr/>
                    </a:p>
                  </a:txBody>
                  <a:tcPr marT="45725" marB="45725" marR="91450" marL="91450"/>
                </a:tc>
                <a:tc>
                  <a:txBody>
                    <a:bodyPr/>
                    <a:lstStyle/>
                    <a:p>
                      <a:pPr indent="0" lvl="0" marL="0" marR="0" rtl="0" algn="l">
                        <a:spcBef>
                          <a:spcPts val="0"/>
                        </a:spcBef>
                        <a:spcAft>
                          <a:spcPts val="0"/>
                        </a:spcAft>
                        <a:buNone/>
                      </a:pPr>
                      <a:r>
                        <a:rPr lang="en-US" sz="1800"/>
                        <a:t>Password</a:t>
                      </a:r>
                      <a:endParaRPr/>
                    </a:p>
                  </a:txBody>
                  <a:tcPr marT="45725" marB="45725" marR="91450" marL="91450"/>
                </a:tc>
              </a:tr>
              <a:tr h="370850">
                <a:tc>
                  <a:txBody>
                    <a:bodyPr/>
                    <a:lstStyle/>
                    <a:p>
                      <a:pPr indent="0" lvl="0" marL="0" marR="0" rtl="0" algn="l">
                        <a:spcBef>
                          <a:spcPts val="0"/>
                        </a:spcBef>
                        <a:spcAft>
                          <a:spcPts val="0"/>
                        </a:spcAft>
                        <a:buNone/>
                      </a:pPr>
                      <a:r>
                        <a:rPr lang="en-US" sz="1800"/>
                        <a:t>Ernesto</a:t>
                      </a:r>
                      <a:endParaRPr/>
                    </a:p>
                  </a:txBody>
                  <a:tcPr marT="45725" marB="45725" marR="91450" marL="91450"/>
                </a:tc>
                <a:tc>
                  <a:txBody>
                    <a:bodyPr/>
                    <a:lstStyle/>
                    <a:p>
                      <a:pPr indent="0" lvl="0" marL="0" marR="0" rtl="0" algn="l">
                        <a:spcBef>
                          <a:spcPts val="0"/>
                        </a:spcBef>
                        <a:spcAft>
                          <a:spcPts val="0"/>
                        </a:spcAft>
                        <a:buNone/>
                      </a:pPr>
                      <a:r>
                        <a:rPr lang="en-US" sz="1800"/>
                        <a:t>qwerty</a:t>
                      </a:r>
                      <a:endParaRPr/>
                    </a:p>
                  </a:txBody>
                  <a:tcPr marT="45725" marB="45725" marR="91450" marL="91450"/>
                </a:tc>
              </a:tr>
              <a:tr h="370850">
                <a:tc>
                  <a:txBody>
                    <a:bodyPr/>
                    <a:lstStyle/>
                    <a:p>
                      <a:pPr indent="0" lvl="0" marL="0" marR="0" rtl="0" algn="l">
                        <a:spcBef>
                          <a:spcPts val="0"/>
                        </a:spcBef>
                        <a:spcAft>
                          <a:spcPts val="0"/>
                        </a:spcAft>
                        <a:buNone/>
                      </a:pPr>
                      <a:r>
                        <a:rPr lang="en-US" sz="1800"/>
                        <a:t>Kimberly</a:t>
                      </a:r>
                      <a:endParaRPr/>
                    </a:p>
                  </a:txBody>
                  <a:tcPr marT="45725" marB="45725" marR="91450" marL="91450"/>
                </a:tc>
                <a:tc>
                  <a:txBody>
                    <a:bodyPr/>
                    <a:lstStyle/>
                    <a:p>
                      <a:pPr indent="0" lvl="0" marL="0" marR="0" rtl="0" algn="l">
                        <a:spcBef>
                          <a:spcPts val="0"/>
                        </a:spcBef>
                        <a:spcAft>
                          <a:spcPts val="0"/>
                        </a:spcAft>
                        <a:buNone/>
                      </a:pPr>
                      <a:r>
                        <a:rPr lang="en-US" sz="1800"/>
                        <a:t>Asdgjkl;</a:t>
                      </a:r>
                      <a:endParaRPr/>
                    </a:p>
                  </a:txBody>
                  <a:tcPr marT="45725" marB="45725" marR="91450" marL="91450"/>
                </a:tc>
              </a:tr>
              <a:tr h="370850">
                <a:tc>
                  <a:txBody>
                    <a:bodyPr/>
                    <a:lstStyle/>
                    <a:p>
                      <a:pPr indent="0" lvl="0" marL="0" marR="0" rtl="0" algn="l">
                        <a:spcBef>
                          <a:spcPts val="0"/>
                        </a:spcBef>
                        <a:spcAft>
                          <a:spcPts val="0"/>
                        </a:spcAft>
                        <a:buNone/>
                      </a:pPr>
                      <a:r>
                        <a:rPr lang="en-US" sz="1800"/>
                        <a:t>Jordan</a:t>
                      </a:r>
                      <a:endParaRPr/>
                    </a:p>
                  </a:txBody>
                  <a:tcPr marT="45725" marB="45725" marR="91450" marL="91450"/>
                </a:tc>
                <a:tc>
                  <a:txBody>
                    <a:bodyPr/>
                    <a:lstStyle/>
                    <a:p>
                      <a:pPr indent="0" lvl="0" marL="0" marR="0" rtl="0" algn="l">
                        <a:spcBef>
                          <a:spcPts val="0"/>
                        </a:spcBef>
                        <a:spcAft>
                          <a:spcPts val="0"/>
                        </a:spcAft>
                        <a:buNone/>
                      </a:pPr>
                      <a:r>
                        <a:rPr lang="en-US" sz="1800"/>
                        <a:t>BarryUniversity#1</a:t>
                      </a:r>
                      <a:endParaRPr/>
                    </a:p>
                  </a:txBody>
                  <a:tcPr marT="45725" marB="45725" marR="91450" marL="91450"/>
                </a:tc>
              </a:tr>
            </a:tbl>
          </a:graphicData>
        </a:graphic>
      </p:graphicFrame>
      <p:sp>
        <p:nvSpPr>
          <p:cNvPr id="133" name="Google Shape;13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4" name="Shape 504"/>
        <p:cNvGrpSpPr/>
        <p:nvPr/>
      </p:nvGrpSpPr>
      <p:grpSpPr>
        <a:xfrm>
          <a:off x="0" y="0"/>
          <a:ext cx="0" cy="0"/>
          <a:chOff x="0" y="0"/>
          <a:chExt cx="0" cy="0"/>
        </a:xfrm>
      </p:grpSpPr>
      <p:sp>
        <p:nvSpPr>
          <p:cNvPr id="505" name="Google Shape;505;p54"/>
          <p:cNvSpPr txBox="1"/>
          <p:nvPr>
            <p:ph type="title"/>
          </p:nvPr>
        </p:nvSpPr>
        <p:spPr>
          <a:xfrm>
            <a:off x="643465" y="3433763"/>
            <a:ext cx="4809068" cy="2743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a:t>Use Case Implementation</a:t>
            </a:r>
            <a:endParaRPr/>
          </a:p>
        </p:txBody>
      </p:sp>
      <p:pic>
        <p:nvPicPr>
          <p:cNvPr descr="Thumbs Up Sign" id="506" name="Google Shape;506;p54"/>
          <p:cNvPicPr preferRelativeResize="0"/>
          <p:nvPr/>
        </p:nvPicPr>
        <p:blipFill rotWithShape="1">
          <a:blip r:embed="rId3">
            <a:alphaModFix/>
          </a:blip>
          <a:srcRect b="0" l="0" r="0" t="0"/>
          <a:stretch/>
        </p:blipFill>
        <p:spPr>
          <a:xfrm>
            <a:off x="2590799" y="2519363"/>
            <a:ext cx="914400" cy="914400"/>
          </a:xfrm>
          <a:prstGeom prst="rect">
            <a:avLst/>
          </a:prstGeom>
          <a:noFill/>
          <a:ln>
            <a:noFill/>
          </a:ln>
        </p:spPr>
      </p:pic>
      <p:sp>
        <p:nvSpPr>
          <p:cNvPr id="507" name="Google Shape;507;p54"/>
          <p:cNvSpPr/>
          <p:nvPr/>
        </p:nvSpPr>
        <p:spPr>
          <a:xfrm>
            <a:off x="6096000" y="0"/>
            <a:ext cx="6096001"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8" name="Google Shape;508;p54"/>
          <p:cNvSpPr txBox="1"/>
          <p:nvPr>
            <p:ph idx="1" type="body"/>
          </p:nvPr>
        </p:nvSpPr>
        <p:spPr>
          <a:xfrm>
            <a:off x="6096000" y="315912"/>
            <a:ext cx="5579532" cy="6040438"/>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 smart contract is created to:</a:t>
            </a:r>
            <a:endParaRPr/>
          </a:p>
          <a:p>
            <a:pPr indent="-228600" lvl="1" marL="685800" rtl="0" algn="l">
              <a:lnSpc>
                <a:spcPct val="90000"/>
              </a:lnSpc>
              <a:spcBef>
                <a:spcPts val="500"/>
              </a:spcBef>
              <a:spcAft>
                <a:spcPts val="0"/>
              </a:spcAft>
              <a:buClr>
                <a:schemeClr val="dk1"/>
              </a:buClr>
              <a:buSzPts val="2800"/>
              <a:buChar char="•"/>
            </a:pPr>
            <a:r>
              <a:rPr lang="en-US" sz="2800"/>
              <a:t>Hold the funds until a goal (a successful ride) is reached</a:t>
            </a:r>
            <a:endParaRPr/>
          </a:p>
          <a:p>
            <a:pPr indent="-228600" lvl="1" marL="685800" rtl="0" algn="l">
              <a:lnSpc>
                <a:spcPct val="90000"/>
              </a:lnSpc>
              <a:spcBef>
                <a:spcPts val="500"/>
              </a:spcBef>
              <a:spcAft>
                <a:spcPts val="0"/>
              </a:spcAft>
              <a:buClr>
                <a:schemeClr val="dk1"/>
              </a:buClr>
              <a:buSzPts val="2800"/>
              <a:buChar char="•"/>
            </a:pPr>
            <a:r>
              <a:rPr lang="en-US" sz="2800"/>
              <a:t>Riders will transfer their money to the smart contract which holds the money in escrow</a:t>
            </a:r>
            <a:endParaRPr/>
          </a:p>
          <a:p>
            <a:pPr indent="-228600" lvl="1" marL="685800" rtl="0" algn="l">
              <a:lnSpc>
                <a:spcPct val="90000"/>
              </a:lnSpc>
              <a:spcBef>
                <a:spcPts val="500"/>
              </a:spcBef>
              <a:spcAft>
                <a:spcPts val="0"/>
              </a:spcAft>
              <a:buClr>
                <a:schemeClr val="dk1"/>
              </a:buClr>
              <a:buSzPts val="2800"/>
              <a:buChar char="•"/>
            </a:pPr>
            <a:r>
              <a:rPr lang="en-US" sz="2800"/>
              <a:t>Once a ride is complete, the smart contract automatically passes the money to the Driver or it will send it back to the Rider</a:t>
            </a:r>
            <a:endParaRPr/>
          </a:p>
          <a:p>
            <a:pPr indent="-228600" lvl="1" marL="685800" rtl="0" algn="l">
              <a:lnSpc>
                <a:spcPct val="90000"/>
              </a:lnSpc>
              <a:spcBef>
                <a:spcPts val="500"/>
              </a:spcBef>
              <a:spcAft>
                <a:spcPts val="0"/>
              </a:spcAft>
              <a:buClr>
                <a:schemeClr val="dk1"/>
              </a:buClr>
              <a:buSzPts val="2800"/>
              <a:buChar char="•"/>
            </a:pPr>
            <a:r>
              <a:rPr lang="en-US" sz="2800"/>
              <a:t>Both Riders and Drivers are FREE EVALUATE THE CODE IN THE SMART CONTRACT AND THE HISTORY OF ALL TRANSACTIONS</a:t>
            </a:r>
            <a:endParaRPr/>
          </a:p>
        </p:txBody>
      </p:sp>
      <p:sp>
        <p:nvSpPr>
          <p:cNvPr id="509" name="Google Shape;509;p54"/>
          <p:cNvSpPr txBox="1"/>
          <p:nvPr>
            <p:ph idx="12" type="sldNum"/>
          </p:nvPr>
        </p:nvSpPr>
        <p:spPr>
          <a:xfrm>
            <a:off x="10156848" y="6356350"/>
            <a:ext cx="11969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4" name="Shape 514"/>
        <p:cNvGrpSpPr/>
        <p:nvPr/>
      </p:nvGrpSpPr>
      <p:grpSpPr>
        <a:xfrm>
          <a:off x="0" y="0"/>
          <a:ext cx="0" cy="0"/>
          <a:chOff x="0" y="0"/>
          <a:chExt cx="0" cy="0"/>
        </a:xfrm>
      </p:grpSpPr>
      <p:sp>
        <p:nvSpPr>
          <p:cNvPr id="515" name="Google Shape;515;p55"/>
          <p:cNvSpPr/>
          <p:nvPr/>
        </p:nvSpPr>
        <p:spPr>
          <a:xfrm>
            <a:off x="0" y="0"/>
            <a:ext cx="463600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6" name="Google Shape;516;p55"/>
          <p:cNvSpPr txBox="1"/>
          <p:nvPr>
            <p:ph type="title"/>
          </p:nvPr>
        </p:nvSpPr>
        <p:spPr>
          <a:xfrm>
            <a:off x="943277" y="712269"/>
            <a:ext cx="3370998" cy="55022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Why Trust a Smart Contract</a:t>
            </a:r>
            <a:endParaRPr/>
          </a:p>
        </p:txBody>
      </p:sp>
      <p:cxnSp>
        <p:nvCxnSpPr>
          <p:cNvPr id="517" name="Google Shape;517;p55"/>
          <p:cNvCxnSpPr/>
          <p:nvPr/>
        </p:nvCxnSpPr>
        <p:spPr>
          <a:xfrm rot="10800000">
            <a:off x="762000" y="2971800"/>
            <a:ext cx="0" cy="914400"/>
          </a:xfrm>
          <a:prstGeom prst="straightConnector1">
            <a:avLst/>
          </a:prstGeom>
          <a:noFill/>
          <a:ln cap="flat" cmpd="sng" w="19050">
            <a:solidFill>
              <a:srgbClr val="FFFFFF">
                <a:alpha val="80000"/>
              </a:srgbClr>
            </a:solidFill>
            <a:prstDash val="solid"/>
            <a:miter lim="800000"/>
            <a:headEnd len="sm" w="sm" type="none"/>
            <a:tailEnd len="sm" w="sm" type="none"/>
          </a:ln>
        </p:spPr>
      </p:cxnSp>
      <p:sp>
        <p:nvSpPr>
          <p:cNvPr id="518" name="Google Shape;518;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grpSp>
        <p:nvGrpSpPr>
          <p:cNvPr id="519" name="Google Shape;519;p55"/>
          <p:cNvGrpSpPr/>
          <p:nvPr/>
        </p:nvGrpSpPr>
        <p:grpSpPr>
          <a:xfrm>
            <a:off x="5280025" y="645658"/>
            <a:ext cx="6269038" cy="5566683"/>
            <a:chOff x="0" y="2720"/>
            <a:chExt cx="6269038" cy="5566683"/>
          </a:xfrm>
        </p:grpSpPr>
        <p:sp>
          <p:nvSpPr>
            <p:cNvPr id="520" name="Google Shape;520;p55"/>
            <p:cNvSpPr/>
            <p:nvPr/>
          </p:nvSpPr>
          <p:spPr>
            <a:xfrm rot="5400000">
              <a:off x="3544664" y="-1105519"/>
              <a:ext cx="1436563" cy="4012184"/>
            </a:xfrm>
            <a:prstGeom prst="round2SameRect">
              <a:avLst>
                <a:gd fmla="val 16667" name="adj1"/>
                <a:gd fmla="val 0" name="adj2"/>
              </a:avLst>
            </a:prstGeom>
            <a:solidFill>
              <a:srgbClr val="F7D5CB">
                <a:alpha val="89803"/>
              </a:srgbClr>
            </a:solidFill>
            <a:ln cap="flat" cmpd="sng" w="9525">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5"/>
            <p:cNvSpPr txBox="1"/>
            <p:nvPr/>
          </p:nvSpPr>
          <p:spPr>
            <a:xfrm>
              <a:off x="2256854" y="252418"/>
              <a:ext cx="3942057" cy="1296309"/>
            </a:xfrm>
            <a:prstGeom prst="rect">
              <a:avLst/>
            </a:prstGeom>
            <a:noFill/>
            <a:ln>
              <a:noFill/>
            </a:ln>
          </p:spPr>
          <p:txBody>
            <a:bodyPr anchorCtr="0" anchor="ctr" bIns="26650" lIns="53325" spcFirstLastPara="1" rIns="53325" wrap="square" tIns="26650">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Once written and deployed, the code can not be modified</a:t>
              </a:r>
              <a:endParaRPr/>
            </a:p>
          </p:txBody>
        </p:sp>
        <p:sp>
          <p:nvSpPr>
            <p:cNvPr id="522" name="Google Shape;522;p55"/>
            <p:cNvSpPr/>
            <p:nvPr/>
          </p:nvSpPr>
          <p:spPr>
            <a:xfrm>
              <a:off x="0" y="2720"/>
              <a:ext cx="2256853" cy="1795704"/>
            </a:xfrm>
            <a:prstGeom prst="roundRect">
              <a:avLst>
                <a:gd fmla="val 16667" name="adj"/>
              </a:avLst>
            </a:prstGeom>
            <a:gradFill>
              <a:gsLst>
                <a:gs pos="0">
                  <a:srgbClr val="F08B54"/>
                </a:gs>
                <a:gs pos="50000">
                  <a:srgbClr val="F67A26"/>
                </a:gs>
                <a:gs pos="100000">
                  <a:srgbClr val="E36A1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5"/>
            <p:cNvSpPr txBox="1"/>
            <p:nvPr/>
          </p:nvSpPr>
          <p:spPr>
            <a:xfrm>
              <a:off x="87659" y="90379"/>
              <a:ext cx="2081535" cy="162038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Calibri"/>
                <a:buNone/>
              </a:pPr>
              <a:r>
                <a:rPr b="0" i="0" lang="en-US" sz="2400" u="none" cap="none" strike="noStrike">
                  <a:solidFill>
                    <a:schemeClr val="lt1"/>
                  </a:solidFill>
                  <a:latin typeface="Calibri"/>
                  <a:ea typeface="Calibri"/>
                  <a:cs typeface="Calibri"/>
                  <a:sym typeface="Calibri"/>
                </a:rPr>
                <a:t>The code is IMMUTABLE</a:t>
              </a:r>
              <a:endParaRPr/>
            </a:p>
          </p:txBody>
        </p:sp>
        <p:sp>
          <p:nvSpPr>
            <p:cNvPr id="524" name="Google Shape;524;p55"/>
            <p:cNvSpPr/>
            <p:nvPr/>
          </p:nvSpPr>
          <p:spPr>
            <a:xfrm rot="5400000">
              <a:off x="3544664" y="779970"/>
              <a:ext cx="1436563" cy="4012184"/>
            </a:xfrm>
            <a:prstGeom prst="round2SameRect">
              <a:avLst>
                <a:gd fmla="val 16667" name="adj1"/>
                <a:gd fmla="val 0" name="adj2"/>
              </a:avLst>
            </a:prstGeom>
            <a:solidFill>
              <a:srgbClr val="EBD6D4">
                <a:alpha val="89803"/>
              </a:srgbClr>
            </a:solidFill>
            <a:ln cap="flat" cmpd="sng" w="9525">
              <a:solidFill>
                <a:srgbClr val="EBD6D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5"/>
            <p:cNvSpPr txBox="1"/>
            <p:nvPr/>
          </p:nvSpPr>
          <p:spPr>
            <a:xfrm>
              <a:off x="2256854" y="2137908"/>
              <a:ext cx="3942057" cy="1296309"/>
            </a:xfrm>
            <a:prstGeom prst="rect">
              <a:avLst/>
            </a:prstGeom>
            <a:noFill/>
            <a:ln>
              <a:noFill/>
            </a:ln>
          </p:spPr>
          <p:txBody>
            <a:bodyPr anchorCtr="0" anchor="ctr" bIns="26650" lIns="53325" spcFirstLastPara="1" rIns="53325" wrap="square" tIns="26650">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The output of your contract is validated by ALL parties on the blockchain network</a:t>
              </a:r>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This means that a single node (or person) can not force funds to be given to drivers prematurely or refunds given unfairly because the entire network validates</a:t>
              </a:r>
              <a:endParaRPr/>
            </a:p>
          </p:txBody>
        </p:sp>
        <p:sp>
          <p:nvSpPr>
            <p:cNvPr id="526" name="Google Shape;526;p55"/>
            <p:cNvSpPr/>
            <p:nvPr/>
          </p:nvSpPr>
          <p:spPr>
            <a:xfrm>
              <a:off x="0" y="1888210"/>
              <a:ext cx="2256853" cy="1795704"/>
            </a:xfrm>
            <a:prstGeom prst="roundRect">
              <a:avLst>
                <a:gd fmla="val 16667" name="adj"/>
              </a:avLst>
            </a:prstGeom>
            <a:gradFill>
              <a:gsLst>
                <a:gs pos="0">
                  <a:srgbClr val="CA8D7E"/>
                </a:gs>
                <a:gs pos="50000">
                  <a:srgbClr val="C77C69"/>
                </a:gs>
                <a:gs pos="100000">
                  <a:srgbClr val="B56A57"/>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5"/>
            <p:cNvSpPr txBox="1"/>
            <p:nvPr/>
          </p:nvSpPr>
          <p:spPr>
            <a:xfrm>
              <a:off x="87659" y="1975869"/>
              <a:ext cx="2081535" cy="162038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Calibri"/>
                <a:buNone/>
              </a:pPr>
              <a:r>
                <a:rPr b="0" i="0" lang="en-US" sz="2400" u="none" cap="none" strike="noStrike">
                  <a:solidFill>
                    <a:schemeClr val="lt1"/>
                  </a:solidFill>
                  <a:latin typeface="Calibri"/>
                  <a:ea typeface="Calibri"/>
                  <a:cs typeface="Calibri"/>
                  <a:sym typeface="Calibri"/>
                </a:rPr>
                <a:t>The code is DISTRIBUTED</a:t>
              </a:r>
              <a:endParaRPr/>
            </a:p>
          </p:txBody>
        </p:sp>
        <p:sp>
          <p:nvSpPr>
            <p:cNvPr id="528" name="Google Shape;528;p55"/>
            <p:cNvSpPr/>
            <p:nvPr/>
          </p:nvSpPr>
          <p:spPr>
            <a:xfrm rot="5400000">
              <a:off x="3544664" y="2665459"/>
              <a:ext cx="1436563" cy="4012184"/>
            </a:xfrm>
            <a:prstGeom prst="round2SameRect">
              <a:avLst>
                <a:gd fmla="val 16667" name="adj1"/>
                <a:gd fmla="val 0" name="adj2"/>
              </a:avLst>
            </a:prstGeom>
            <a:solidFill>
              <a:srgbClr val="DFDFDF">
                <a:alpha val="89803"/>
              </a:srgbClr>
            </a:solidFill>
            <a:ln cap="flat" cmpd="sng" w="9525">
              <a:solidFill>
                <a:srgbClr val="DFD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5"/>
            <p:cNvSpPr txBox="1"/>
            <p:nvPr/>
          </p:nvSpPr>
          <p:spPr>
            <a:xfrm>
              <a:off x="2256854" y="4023397"/>
              <a:ext cx="3942057" cy="1296309"/>
            </a:xfrm>
            <a:prstGeom prst="rect">
              <a:avLst/>
            </a:prstGeom>
            <a:noFill/>
            <a:ln>
              <a:noFill/>
            </a:ln>
          </p:spPr>
          <p:txBody>
            <a:bodyPr anchorCtr="0" anchor="ctr" bIns="26650" lIns="53325" spcFirstLastPara="1" rIns="53325" wrap="square" tIns="26650">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So all parties can be provided the opportunity to see the actual code</a:t>
              </a:r>
              <a:endParaRPr/>
            </a:p>
          </p:txBody>
        </p:sp>
        <p:sp>
          <p:nvSpPr>
            <p:cNvPr id="530" name="Google Shape;530;p55"/>
            <p:cNvSpPr/>
            <p:nvPr/>
          </p:nvSpPr>
          <p:spPr>
            <a:xfrm>
              <a:off x="0" y="3773699"/>
              <a:ext cx="2256853" cy="1795704"/>
            </a:xfrm>
            <a:prstGeom prst="roundRect">
              <a:avLst>
                <a:gd fmla="val 16667" name="adj"/>
              </a:avLst>
            </a:prstGeom>
            <a:gradFill>
              <a:gsLst>
                <a:gs pos="0">
                  <a:srgbClr val="AEAEAE"/>
                </a:gs>
                <a:gs pos="50000">
                  <a:srgbClr val="A4A4A4"/>
                </a:gs>
                <a:gs pos="100000">
                  <a:srgbClr val="90909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5"/>
            <p:cNvSpPr txBox="1"/>
            <p:nvPr/>
          </p:nvSpPr>
          <p:spPr>
            <a:xfrm>
              <a:off x="87659" y="3861358"/>
              <a:ext cx="2081535" cy="162038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Calibri"/>
                <a:buNone/>
              </a:pPr>
              <a:r>
                <a:rPr b="0" i="0" lang="en-US" sz="2400" u="none" cap="none" strike="noStrike">
                  <a:solidFill>
                    <a:schemeClr val="lt1"/>
                  </a:solidFill>
                  <a:latin typeface="Calibri"/>
                  <a:ea typeface="Calibri"/>
                  <a:cs typeface="Calibri"/>
                  <a:sym typeface="Calibri"/>
                </a:rPr>
                <a:t>The code is TRANSPARENT</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5" name="Shape 535"/>
        <p:cNvGrpSpPr/>
        <p:nvPr/>
      </p:nvGrpSpPr>
      <p:grpSpPr>
        <a:xfrm>
          <a:off x="0" y="0"/>
          <a:ext cx="0" cy="0"/>
          <a:chOff x="0" y="0"/>
          <a:chExt cx="0" cy="0"/>
        </a:xfrm>
      </p:grpSpPr>
      <p:sp>
        <p:nvSpPr>
          <p:cNvPr id="536" name="Google Shape;536;p56"/>
          <p:cNvSpPr/>
          <p:nvPr/>
        </p:nvSpPr>
        <p:spPr>
          <a:xfrm>
            <a:off x="336884" y="321177"/>
            <a:ext cx="4332307" cy="6179552"/>
          </a:xfrm>
          <a:prstGeom prst="rect">
            <a:avLst/>
          </a:prstGeom>
          <a:solidFill>
            <a:srgbClr val="404040">
              <a:alpha val="89803"/>
            </a:srgbClr>
          </a:solidFill>
          <a:ln cap="sq" cmpd="thinThick" w="1270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7" name="Google Shape;537;p56"/>
          <p:cNvSpPr/>
          <p:nvPr>
            <p:ph type="title"/>
          </p:nvPr>
        </p:nvSpPr>
        <p:spPr>
          <a:xfrm>
            <a:off x="674237" y="914400"/>
            <a:ext cx="3657600" cy="2887579"/>
          </a:xfrm>
          <a:prstGeom prst="ellipse">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latin typeface="Calibri"/>
                <a:ea typeface="Calibri"/>
                <a:cs typeface="Calibri"/>
                <a:sym typeface="Calibri"/>
              </a:rPr>
              <a:t>Blockchain Life-cycle</a:t>
            </a:r>
            <a:endParaRPr/>
          </a:p>
        </p:txBody>
      </p:sp>
      <p:cxnSp>
        <p:nvCxnSpPr>
          <p:cNvPr id="538" name="Google Shape;538;p56"/>
          <p:cNvCxnSpPr/>
          <p:nvPr/>
        </p:nvCxnSpPr>
        <p:spPr>
          <a:xfrm>
            <a:off x="1191126" y="3910267"/>
            <a:ext cx="2586790" cy="0"/>
          </a:xfrm>
          <a:prstGeom prst="straightConnector1">
            <a:avLst/>
          </a:prstGeom>
          <a:noFill/>
          <a:ln cap="flat" cmpd="sng" w="22225">
            <a:solidFill>
              <a:srgbClr val="D9D9D9"/>
            </a:solidFill>
            <a:prstDash val="solid"/>
            <a:miter lim="800000"/>
            <a:headEnd len="sm" w="sm" type="none"/>
            <a:tailEnd len="sm" w="sm" type="none"/>
          </a:ln>
        </p:spPr>
      </p:cxnSp>
      <p:pic>
        <p:nvPicPr>
          <p:cNvPr descr="A close up of a map  Description generated with high confidence" id="539" name="Google Shape;539;p56"/>
          <p:cNvPicPr preferRelativeResize="0"/>
          <p:nvPr>
            <p:ph idx="1" type="body"/>
          </p:nvPr>
        </p:nvPicPr>
        <p:blipFill rotWithShape="1">
          <a:blip r:embed="rId3">
            <a:alphaModFix/>
          </a:blip>
          <a:srcRect b="0" l="0" r="0" t="0"/>
          <a:stretch/>
        </p:blipFill>
        <p:spPr>
          <a:xfrm>
            <a:off x="5216671" y="492573"/>
            <a:ext cx="6427846" cy="5880796"/>
          </a:xfrm>
          <a:prstGeom prst="rect">
            <a:avLst/>
          </a:prstGeom>
          <a:noFill/>
          <a:ln>
            <a:noFill/>
          </a:ln>
        </p:spPr>
      </p:pic>
      <p:sp>
        <p:nvSpPr>
          <p:cNvPr id="540" name="Google Shape;540;p56"/>
          <p:cNvSpPr txBox="1"/>
          <p:nvPr>
            <p:ph idx="12" type="sldNum"/>
          </p:nvPr>
        </p:nvSpPr>
        <p:spPr>
          <a:xfrm>
            <a:off x="9991022" y="6356350"/>
            <a:ext cx="136277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595959"/>
                </a:solidFill>
              </a:rPr>
              <a:t>‹#›</a:t>
            </a:fld>
            <a:endParaRPr>
              <a:solidFill>
                <a:srgbClr val="59595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4" name="Shape 544"/>
        <p:cNvGrpSpPr/>
        <p:nvPr/>
      </p:nvGrpSpPr>
      <p:grpSpPr>
        <a:xfrm>
          <a:off x="0" y="0"/>
          <a:ext cx="0" cy="0"/>
          <a:chOff x="0" y="0"/>
          <a:chExt cx="0" cy="0"/>
        </a:xfrm>
      </p:grpSpPr>
      <p:sp>
        <p:nvSpPr>
          <p:cNvPr id="545" name="Google Shape;545;p57"/>
          <p:cNvSpPr/>
          <p:nvPr/>
        </p:nvSpPr>
        <p:spPr>
          <a:xfrm>
            <a:off x="0" y="0"/>
            <a:ext cx="6885216"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6" name="Google Shape;546;p57"/>
          <p:cNvSpPr txBox="1"/>
          <p:nvPr>
            <p:ph type="title"/>
          </p:nvPr>
        </p:nvSpPr>
        <p:spPr>
          <a:xfrm>
            <a:off x="1024129" y="585216"/>
            <a:ext cx="5062511" cy="1499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Questions?</a:t>
            </a:r>
            <a:endParaRPr/>
          </a:p>
        </p:txBody>
      </p:sp>
      <p:cxnSp>
        <p:nvCxnSpPr>
          <p:cNvPr id="547" name="Google Shape;547;p57"/>
          <p:cNvCxnSpPr/>
          <p:nvPr/>
        </p:nvCxnSpPr>
        <p:spPr>
          <a:xfrm rot="10800000">
            <a:off x="762000" y="826324"/>
            <a:ext cx="0" cy="914400"/>
          </a:xfrm>
          <a:prstGeom prst="straightConnector1">
            <a:avLst/>
          </a:prstGeom>
          <a:noFill/>
          <a:ln cap="flat" cmpd="sng" w="19050">
            <a:solidFill>
              <a:srgbClr val="FFFFFF">
                <a:alpha val="80000"/>
              </a:srgbClr>
            </a:solidFill>
            <a:prstDash val="solid"/>
            <a:miter lim="800000"/>
            <a:headEnd len="sm" w="sm" type="none"/>
            <a:tailEnd len="sm" w="sm" type="none"/>
          </a:ln>
        </p:spPr>
      </p:cxnSp>
      <p:sp>
        <p:nvSpPr>
          <p:cNvPr id="548" name="Google Shape;548;p57"/>
          <p:cNvSpPr txBox="1"/>
          <p:nvPr>
            <p:ph idx="1" type="body"/>
          </p:nvPr>
        </p:nvSpPr>
        <p:spPr>
          <a:xfrm>
            <a:off x="1024129" y="2286000"/>
            <a:ext cx="5081232" cy="393192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0"/>
              </a:spcBef>
              <a:spcAft>
                <a:spcPts val="0"/>
              </a:spcAft>
              <a:buClr>
                <a:schemeClr val="dk1"/>
              </a:buClr>
              <a:buSzPts val="1800"/>
              <a:buNone/>
            </a:pPr>
            <a:r>
              <a:t/>
            </a:r>
            <a:endParaRPr sz="1800">
              <a:solidFill>
                <a:srgbClr val="FFFFFF"/>
              </a:solidFill>
            </a:endParaRPr>
          </a:p>
        </p:txBody>
      </p:sp>
      <p:pic>
        <p:nvPicPr>
          <p:cNvPr descr="Thought bubble" id="549" name="Google Shape;549;p57"/>
          <p:cNvPicPr preferRelativeResize="0"/>
          <p:nvPr/>
        </p:nvPicPr>
        <p:blipFill rotWithShape="1">
          <a:blip r:embed="rId3">
            <a:alphaModFix/>
          </a:blip>
          <a:srcRect b="0" l="0" r="0" t="0"/>
          <a:stretch/>
        </p:blipFill>
        <p:spPr>
          <a:xfrm>
            <a:off x="7544017" y="1425048"/>
            <a:ext cx="4007904" cy="4007904"/>
          </a:xfrm>
          <a:prstGeom prst="rect">
            <a:avLst/>
          </a:prstGeom>
          <a:noFill/>
          <a:ln>
            <a:noFill/>
          </a:ln>
        </p:spPr>
      </p:pic>
      <p:sp>
        <p:nvSpPr>
          <p:cNvPr id="550" name="Google Shape;550;p57"/>
          <p:cNvSpPr txBox="1"/>
          <p:nvPr>
            <p:ph idx="12" type="sldNum"/>
          </p:nvPr>
        </p:nvSpPr>
        <p:spPr>
          <a:xfrm>
            <a:off x="10626290" y="6356350"/>
            <a:ext cx="72750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39" name="Google Shape;139;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140" name="Google Shape;140;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41" name="Google Shape;141;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142" name="Google Shape;142;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43" name="Google Shape;143;p19"/>
          <p:cNvPicPr preferRelativeResize="0"/>
          <p:nvPr/>
        </p:nvPicPr>
        <p:blipFill rotWithShape="1">
          <a:blip r:embed="rId3">
            <a:alphaModFix/>
          </a:blip>
          <a:srcRect b="0" l="0" r="0" t="0"/>
          <a:stretch/>
        </p:blipFill>
        <p:spPr>
          <a:xfrm>
            <a:off x="0" y="0"/>
            <a:ext cx="5685905" cy="6858000"/>
          </a:xfrm>
          <a:prstGeom prst="rect">
            <a:avLst/>
          </a:prstGeom>
          <a:noFill/>
          <a:ln>
            <a:noFill/>
          </a:ln>
        </p:spPr>
      </p:pic>
      <p:pic>
        <p:nvPicPr>
          <p:cNvPr id="144" name="Google Shape;144;p19"/>
          <p:cNvPicPr preferRelativeResize="0"/>
          <p:nvPr/>
        </p:nvPicPr>
        <p:blipFill rotWithShape="1">
          <a:blip r:embed="rId4">
            <a:alphaModFix/>
          </a:blip>
          <a:srcRect b="0" l="0" r="0" t="0"/>
          <a:stretch/>
        </p:blipFill>
        <p:spPr>
          <a:xfrm>
            <a:off x="5685905" y="-83127"/>
            <a:ext cx="6564525" cy="4763165"/>
          </a:xfrm>
          <a:prstGeom prst="rect">
            <a:avLst/>
          </a:prstGeom>
          <a:noFill/>
          <a:ln>
            <a:noFill/>
          </a:ln>
        </p:spPr>
      </p:pic>
      <p:pic>
        <p:nvPicPr>
          <p:cNvPr id="145" name="Google Shape;145;p19"/>
          <p:cNvPicPr preferRelativeResize="0"/>
          <p:nvPr/>
        </p:nvPicPr>
        <p:blipFill rotWithShape="1">
          <a:blip r:embed="rId5">
            <a:alphaModFix/>
          </a:blip>
          <a:srcRect b="0" l="0" r="0" t="0"/>
          <a:stretch/>
        </p:blipFill>
        <p:spPr>
          <a:xfrm>
            <a:off x="6406323" y="4763165"/>
            <a:ext cx="5595890" cy="2047476"/>
          </a:xfrm>
          <a:prstGeom prst="rect">
            <a:avLst/>
          </a:prstGeom>
          <a:noFill/>
          <a:ln>
            <a:noFill/>
          </a:ln>
        </p:spPr>
      </p:pic>
      <p:sp>
        <p:nvSpPr>
          <p:cNvPr id="146" name="Google Shape;14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Type Free Web Hosting into Google…</a:t>
            </a:r>
            <a:endParaRPr/>
          </a:p>
        </p:txBody>
      </p:sp>
      <p:sp>
        <p:nvSpPr>
          <p:cNvPr id="153" name="Google Shape;153;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Find 000Webhost</a:t>
            </a:r>
            <a:endParaRPr/>
          </a:p>
          <a:p>
            <a:pPr indent="-228600" lvl="0" marL="228600" rtl="0" algn="l">
              <a:lnSpc>
                <a:spcPct val="90000"/>
              </a:lnSpc>
              <a:spcBef>
                <a:spcPts val="1000"/>
              </a:spcBef>
              <a:spcAft>
                <a:spcPts val="0"/>
              </a:spcAft>
              <a:buClr>
                <a:schemeClr val="dk1"/>
              </a:buClr>
              <a:buSzPts val="2800"/>
              <a:buChar char="•"/>
            </a:pPr>
            <a:r>
              <a:rPr lang="en-US"/>
              <a:t>It has 13.5 Million Users</a:t>
            </a:r>
            <a:endParaRPr/>
          </a:p>
          <a:p>
            <a:pPr indent="-228600" lvl="0" marL="228600" rtl="0" algn="l">
              <a:lnSpc>
                <a:spcPct val="90000"/>
              </a:lnSpc>
              <a:spcBef>
                <a:spcPts val="1000"/>
              </a:spcBef>
              <a:spcAft>
                <a:spcPts val="0"/>
              </a:spcAft>
              <a:buClr>
                <a:schemeClr val="dk1"/>
              </a:buClr>
              <a:buSzPts val="2800"/>
              <a:buChar char="•"/>
            </a:pPr>
            <a:r>
              <a:rPr lang="en-US"/>
              <a:t>All 13.5 Million Usernames and Passwords are available on the open internet and the credentials are all in plain text.</a:t>
            </a:r>
            <a:endParaRPr/>
          </a:p>
          <a:p>
            <a:pPr indent="-228600" lvl="0" marL="228600" rtl="0" algn="l">
              <a:lnSpc>
                <a:spcPct val="90000"/>
              </a:lnSpc>
              <a:spcBef>
                <a:spcPts val="1000"/>
              </a:spcBef>
              <a:spcAft>
                <a:spcPts val="0"/>
              </a:spcAft>
              <a:buClr>
                <a:schemeClr val="dk1"/>
              </a:buClr>
              <a:buSzPts val="2800"/>
              <a:buChar char="•"/>
            </a:pPr>
            <a:r>
              <a:rPr lang="en-US"/>
              <a:t>Let’s just say… nah… this ain’t good</a:t>
            </a:r>
            <a:endParaRPr/>
          </a:p>
        </p:txBody>
      </p:sp>
      <p:sp>
        <p:nvSpPr>
          <p:cNvPr id="154" name="Google Shape;15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No to Plain text… what about Encryption?</a:t>
            </a:r>
            <a:endParaRPr/>
          </a:p>
        </p:txBody>
      </p:sp>
      <p:sp>
        <p:nvSpPr>
          <p:cNvPr id="161" name="Google Shape;161;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162" name="Google Shape;162;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Instead of storing passwords in clear text.</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What if you encrypted the password before storing it with an encryption key?  What are some issues with this?</a:t>
            </a:r>
            <a:endParaRPr/>
          </a:p>
        </p:txBody>
      </p:sp>
      <p:sp>
        <p:nvSpPr>
          <p:cNvPr id="163" name="Google Shape;163;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164" name="Google Shape;164;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graphicFrame>
        <p:nvGraphicFramePr>
          <p:cNvPr id="165" name="Google Shape;165;p21"/>
          <p:cNvGraphicFramePr/>
          <p:nvPr/>
        </p:nvGraphicFramePr>
        <p:xfrm>
          <a:off x="6172200" y="2505075"/>
          <a:ext cx="3000000" cy="3000000"/>
        </p:xfrm>
        <a:graphic>
          <a:graphicData uri="http://schemas.openxmlformats.org/drawingml/2006/table">
            <a:tbl>
              <a:tblPr bandRow="1" firstRow="1">
                <a:noFill/>
                <a:tableStyleId>{E71F3A8C-F1D6-4FC2-A090-3AE28FFAF2EC}</a:tableStyleId>
              </a:tblPr>
              <a:tblGrid>
                <a:gridCol w="2591600"/>
                <a:gridCol w="2591600"/>
              </a:tblGrid>
              <a:tr h="370850">
                <a:tc>
                  <a:txBody>
                    <a:bodyPr/>
                    <a:lstStyle/>
                    <a:p>
                      <a:pPr indent="0" lvl="0" marL="0" marR="0" rtl="0" algn="l">
                        <a:spcBef>
                          <a:spcPts val="0"/>
                        </a:spcBef>
                        <a:spcAft>
                          <a:spcPts val="0"/>
                        </a:spcAft>
                        <a:buNone/>
                      </a:pPr>
                      <a:r>
                        <a:rPr lang="en-US" sz="1800"/>
                        <a:t>Username</a:t>
                      </a:r>
                      <a:endParaRPr/>
                    </a:p>
                  </a:txBody>
                  <a:tcPr marT="45725" marB="45725" marR="91450" marL="91450"/>
                </a:tc>
                <a:tc>
                  <a:txBody>
                    <a:bodyPr/>
                    <a:lstStyle/>
                    <a:p>
                      <a:pPr indent="0" lvl="0" marL="0" marR="0" rtl="0" algn="l">
                        <a:spcBef>
                          <a:spcPts val="0"/>
                        </a:spcBef>
                        <a:spcAft>
                          <a:spcPts val="0"/>
                        </a:spcAft>
                        <a:buNone/>
                      </a:pPr>
                      <a:r>
                        <a:rPr lang="en-US" sz="1800"/>
                        <a:t>Password</a:t>
                      </a:r>
                      <a:endParaRPr/>
                    </a:p>
                  </a:txBody>
                  <a:tcPr marT="45725" marB="45725" marR="91450" marL="91450"/>
                </a:tc>
              </a:tr>
              <a:tr h="370850">
                <a:tc>
                  <a:txBody>
                    <a:bodyPr/>
                    <a:lstStyle/>
                    <a:p>
                      <a:pPr indent="0" lvl="0" marL="0" marR="0" rtl="0" algn="l">
                        <a:spcBef>
                          <a:spcPts val="0"/>
                        </a:spcBef>
                        <a:spcAft>
                          <a:spcPts val="0"/>
                        </a:spcAft>
                        <a:buNone/>
                      </a:pPr>
                      <a:r>
                        <a:rPr lang="en-US" sz="1800"/>
                        <a:t>Ernesto</a:t>
                      </a:r>
                      <a:endParaRPr/>
                    </a:p>
                  </a:txBody>
                  <a:tcPr marT="45725" marB="45725" marR="91450" marL="91450"/>
                </a:tc>
                <a:tc>
                  <a:txBody>
                    <a:bodyPr/>
                    <a:lstStyle/>
                    <a:p>
                      <a:pPr indent="0" lvl="0" marL="0" marR="0" rtl="0" algn="l">
                        <a:spcBef>
                          <a:spcPts val="0"/>
                        </a:spcBef>
                        <a:spcAft>
                          <a:spcPts val="0"/>
                        </a:spcAft>
                        <a:buNone/>
                      </a:pPr>
                      <a:r>
                        <a:rPr lang="en-US" sz="1800"/>
                        <a:t>qwerty</a:t>
                      </a:r>
                      <a:endParaRPr/>
                    </a:p>
                  </a:txBody>
                  <a:tcPr marT="45725" marB="45725" marR="91450" marL="91450"/>
                </a:tc>
              </a:tr>
              <a:tr h="370850">
                <a:tc>
                  <a:txBody>
                    <a:bodyPr/>
                    <a:lstStyle/>
                    <a:p>
                      <a:pPr indent="0" lvl="0" marL="0" marR="0" rtl="0" algn="l">
                        <a:spcBef>
                          <a:spcPts val="0"/>
                        </a:spcBef>
                        <a:spcAft>
                          <a:spcPts val="0"/>
                        </a:spcAft>
                        <a:buNone/>
                      </a:pPr>
                      <a:r>
                        <a:rPr lang="en-US" sz="1800"/>
                        <a:t>Kimberly</a:t>
                      </a:r>
                      <a:endParaRPr/>
                    </a:p>
                  </a:txBody>
                  <a:tcPr marT="45725" marB="45725" marR="91450" marL="91450"/>
                </a:tc>
                <a:tc>
                  <a:txBody>
                    <a:bodyPr/>
                    <a:lstStyle/>
                    <a:p>
                      <a:pPr indent="0" lvl="0" marL="0" marR="0" rtl="0" algn="l">
                        <a:spcBef>
                          <a:spcPts val="0"/>
                        </a:spcBef>
                        <a:spcAft>
                          <a:spcPts val="0"/>
                        </a:spcAft>
                        <a:buNone/>
                      </a:pPr>
                      <a:r>
                        <a:rPr lang="en-US" sz="1800"/>
                        <a:t>Asdgjkl;</a:t>
                      </a:r>
                      <a:endParaRPr/>
                    </a:p>
                  </a:txBody>
                  <a:tcPr marT="45725" marB="45725" marR="91450" marL="91450"/>
                </a:tc>
              </a:tr>
              <a:tr h="370850">
                <a:tc>
                  <a:txBody>
                    <a:bodyPr/>
                    <a:lstStyle/>
                    <a:p>
                      <a:pPr indent="0" lvl="0" marL="0" marR="0" rtl="0" algn="l">
                        <a:spcBef>
                          <a:spcPts val="0"/>
                        </a:spcBef>
                        <a:spcAft>
                          <a:spcPts val="0"/>
                        </a:spcAft>
                        <a:buNone/>
                      </a:pPr>
                      <a:r>
                        <a:rPr lang="en-US" sz="1800"/>
                        <a:t>Jordan</a:t>
                      </a:r>
                      <a:endParaRPr/>
                    </a:p>
                  </a:txBody>
                  <a:tcPr marT="45725" marB="45725" marR="91450" marL="91450"/>
                </a:tc>
                <a:tc>
                  <a:txBody>
                    <a:bodyPr/>
                    <a:lstStyle/>
                    <a:p>
                      <a:pPr indent="0" lvl="0" marL="0" marR="0" rtl="0" algn="l">
                        <a:spcBef>
                          <a:spcPts val="0"/>
                        </a:spcBef>
                        <a:spcAft>
                          <a:spcPts val="0"/>
                        </a:spcAft>
                        <a:buNone/>
                      </a:pPr>
                      <a:r>
                        <a:rPr lang="en-US" sz="1800"/>
                        <a:t>BarryUniversity#1</a:t>
                      </a:r>
                      <a:endParaRPr/>
                    </a:p>
                  </a:txBody>
                  <a:tcPr marT="45725" marB="45725" marR="91450" marL="91450"/>
                </a:tc>
              </a:tr>
            </a:tbl>
          </a:graphicData>
        </a:graphic>
      </p:graphicFrame>
      <p:graphicFrame>
        <p:nvGraphicFramePr>
          <p:cNvPr id="166" name="Google Shape;166;p21"/>
          <p:cNvGraphicFramePr/>
          <p:nvPr/>
        </p:nvGraphicFramePr>
        <p:xfrm>
          <a:off x="6172198" y="4347369"/>
          <a:ext cx="3000000" cy="3000000"/>
        </p:xfrm>
        <a:graphic>
          <a:graphicData uri="http://schemas.openxmlformats.org/drawingml/2006/table">
            <a:tbl>
              <a:tblPr bandRow="1" firstRow="1">
                <a:noFill/>
                <a:tableStyleId>{E71F3A8C-F1D6-4FC2-A090-3AE28FFAF2EC}</a:tableStyleId>
              </a:tblPr>
              <a:tblGrid>
                <a:gridCol w="3009900"/>
                <a:gridCol w="3009900"/>
              </a:tblGrid>
              <a:tr h="370850">
                <a:tc>
                  <a:txBody>
                    <a:bodyPr/>
                    <a:lstStyle/>
                    <a:p>
                      <a:pPr indent="0" lvl="0" marL="0" marR="0" rtl="0" algn="l">
                        <a:spcBef>
                          <a:spcPts val="0"/>
                        </a:spcBef>
                        <a:spcAft>
                          <a:spcPts val="0"/>
                        </a:spcAft>
                        <a:buNone/>
                      </a:pPr>
                      <a:r>
                        <a:rPr lang="en-US" sz="1800"/>
                        <a:t>Username</a:t>
                      </a:r>
                      <a:endParaRPr/>
                    </a:p>
                  </a:txBody>
                  <a:tcPr marT="45725" marB="45725" marR="91450" marL="91450"/>
                </a:tc>
                <a:tc>
                  <a:txBody>
                    <a:bodyPr/>
                    <a:lstStyle/>
                    <a:p>
                      <a:pPr indent="0" lvl="0" marL="0" marR="0" rtl="0" algn="l">
                        <a:spcBef>
                          <a:spcPts val="0"/>
                        </a:spcBef>
                        <a:spcAft>
                          <a:spcPts val="0"/>
                        </a:spcAft>
                        <a:buNone/>
                      </a:pPr>
                      <a:r>
                        <a:rPr lang="en-US" sz="1800"/>
                        <a:t>Password</a:t>
                      </a:r>
                      <a:endParaRPr/>
                    </a:p>
                  </a:txBody>
                  <a:tcPr marT="45725" marB="45725" marR="91450" marL="91450"/>
                </a:tc>
              </a:tr>
              <a:tr h="370850">
                <a:tc>
                  <a:txBody>
                    <a:bodyPr/>
                    <a:lstStyle/>
                    <a:p>
                      <a:pPr indent="0" lvl="0" marL="0" marR="0" rtl="0" algn="l">
                        <a:spcBef>
                          <a:spcPts val="0"/>
                        </a:spcBef>
                        <a:spcAft>
                          <a:spcPts val="0"/>
                        </a:spcAft>
                        <a:buNone/>
                      </a:pPr>
                      <a:r>
                        <a:rPr lang="en-US" sz="1800"/>
                        <a:t>Ernesto</a:t>
                      </a:r>
                      <a:endParaRPr/>
                    </a:p>
                  </a:txBody>
                  <a:tcPr marT="45725" marB="45725" marR="91450" marL="91450"/>
                </a:tc>
                <a:tc>
                  <a:txBody>
                    <a:bodyPr/>
                    <a:lstStyle/>
                    <a:p>
                      <a:pPr indent="0" lvl="0" marL="0" marR="0" rtl="0" algn="l">
                        <a:spcBef>
                          <a:spcPts val="0"/>
                        </a:spcBef>
                        <a:spcAft>
                          <a:spcPts val="0"/>
                        </a:spcAft>
                        <a:buNone/>
                      </a:pPr>
                      <a:r>
                        <a:rPr lang="en-US" sz="1800"/>
                        <a:t>qwerty -&gt; a;jfkdj83==</a:t>
                      </a:r>
                      <a:endParaRPr/>
                    </a:p>
                  </a:txBody>
                  <a:tcPr marT="45725" marB="45725" marR="91450" marL="91450"/>
                </a:tc>
              </a:tr>
              <a:tr h="370850">
                <a:tc>
                  <a:txBody>
                    <a:bodyPr/>
                    <a:lstStyle/>
                    <a:p>
                      <a:pPr indent="0" lvl="0" marL="0" marR="0" rtl="0" algn="l">
                        <a:spcBef>
                          <a:spcPts val="0"/>
                        </a:spcBef>
                        <a:spcAft>
                          <a:spcPts val="0"/>
                        </a:spcAft>
                        <a:buNone/>
                      </a:pPr>
                      <a:r>
                        <a:rPr lang="en-US" sz="1800"/>
                        <a:t>Kimberly</a:t>
                      </a:r>
                      <a:endParaRPr/>
                    </a:p>
                  </a:txBody>
                  <a:tcPr marT="45725" marB="45725" marR="91450" marL="91450"/>
                </a:tc>
                <a:tc>
                  <a:txBody>
                    <a:bodyPr/>
                    <a:lstStyle/>
                    <a:p>
                      <a:pPr indent="0" lvl="0" marL="0" marR="0" rtl="0" algn="l">
                        <a:spcBef>
                          <a:spcPts val="0"/>
                        </a:spcBef>
                        <a:spcAft>
                          <a:spcPts val="0"/>
                        </a:spcAft>
                        <a:buNone/>
                      </a:pPr>
                      <a:r>
                        <a:rPr lang="en-US" sz="1800"/>
                        <a:t>Asdgjkl; -&gt; ouirthgn=</a:t>
                      </a:r>
                      <a:endParaRPr/>
                    </a:p>
                  </a:txBody>
                  <a:tcPr marT="45725" marB="45725" marR="91450" marL="91450"/>
                </a:tc>
              </a:tr>
              <a:tr h="370850">
                <a:tc>
                  <a:txBody>
                    <a:bodyPr/>
                    <a:lstStyle/>
                    <a:p>
                      <a:pPr indent="0" lvl="0" marL="0" marR="0" rtl="0" algn="l">
                        <a:spcBef>
                          <a:spcPts val="0"/>
                        </a:spcBef>
                        <a:spcAft>
                          <a:spcPts val="0"/>
                        </a:spcAft>
                        <a:buNone/>
                      </a:pPr>
                      <a:r>
                        <a:rPr lang="en-US" sz="1800"/>
                        <a:t>Jordan</a:t>
                      </a:r>
                      <a:endParaRPr/>
                    </a:p>
                  </a:txBody>
                  <a:tcPr marT="45725" marB="45725" marR="91450" marL="91450"/>
                </a:tc>
                <a:tc>
                  <a:txBody>
                    <a:bodyPr/>
                    <a:lstStyle/>
                    <a:p>
                      <a:pPr indent="0" lvl="0" marL="0" marR="0" rtl="0" algn="l">
                        <a:spcBef>
                          <a:spcPts val="0"/>
                        </a:spcBef>
                        <a:spcAft>
                          <a:spcPts val="0"/>
                        </a:spcAft>
                        <a:buNone/>
                      </a:pPr>
                      <a:r>
                        <a:rPr lang="en-US" sz="1800"/>
                        <a:t>BarryUniversity#1 -&gt; ahflaf==</a:t>
                      </a:r>
                      <a:endParaRPr/>
                    </a:p>
                  </a:txBody>
                  <a:tcPr marT="45725" marB="45725" marR="91450" marL="91450"/>
                </a:tc>
              </a:tr>
            </a:tbl>
          </a:graphicData>
        </a:graphic>
      </p:graphicFrame>
      <p:sp>
        <p:nvSpPr>
          <p:cNvPr id="167" name="Google Shape;16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Encryption Problems…</a:t>
            </a:r>
            <a:endParaRPr/>
          </a:p>
        </p:txBody>
      </p:sp>
      <p:sp>
        <p:nvSpPr>
          <p:cNvPr id="173" name="Google Shape;173;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Issues with Encryption</a:t>
            </a:r>
            <a:endParaRPr/>
          </a:p>
        </p:txBody>
      </p:sp>
      <p:sp>
        <p:nvSpPr>
          <p:cNvPr id="174" name="Google Shape;174;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If a hacker gets the key then the hacker gets the clear text password</a:t>
            </a:r>
            <a:endParaRPr/>
          </a:p>
          <a:p>
            <a:pPr indent="-228600" lvl="0" marL="228600" rtl="0" algn="l">
              <a:lnSpc>
                <a:spcPct val="80000"/>
              </a:lnSpc>
              <a:spcBef>
                <a:spcPts val="1000"/>
              </a:spcBef>
              <a:spcAft>
                <a:spcPts val="0"/>
              </a:spcAft>
              <a:buClr>
                <a:schemeClr val="dk1"/>
              </a:buClr>
              <a:buSzPts val="2800"/>
              <a:buChar char="•"/>
            </a:pPr>
            <a:r>
              <a:rPr lang="en-US"/>
              <a:t>Encryption is designed to be a TWO WAY algorithm</a:t>
            </a:r>
            <a:endParaRPr/>
          </a:p>
          <a:p>
            <a:pPr indent="-228600" lvl="0" marL="228600" rtl="0" algn="l">
              <a:lnSpc>
                <a:spcPct val="80000"/>
              </a:lnSpc>
              <a:spcBef>
                <a:spcPts val="1000"/>
              </a:spcBef>
              <a:spcAft>
                <a:spcPts val="0"/>
              </a:spcAft>
              <a:buClr>
                <a:schemeClr val="dk1"/>
              </a:buClr>
              <a:buSzPts val="2800"/>
              <a:buChar char="•"/>
            </a:pPr>
            <a:r>
              <a:rPr lang="en-US"/>
              <a:t>It is designed to SHARE data with security during transport</a:t>
            </a:r>
            <a:endParaRPr/>
          </a:p>
          <a:p>
            <a:pPr indent="-228600" lvl="1" marL="685800" rtl="0" algn="l">
              <a:lnSpc>
                <a:spcPct val="80000"/>
              </a:lnSpc>
              <a:spcBef>
                <a:spcPts val="500"/>
              </a:spcBef>
              <a:spcAft>
                <a:spcPts val="0"/>
              </a:spcAft>
              <a:buClr>
                <a:schemeClr val="dk1"/>
              </a:buClr>
              <a:buSzPts val="2400"/>
              <a:buChar char="•"/>
            </a:pPr>
            <a:r>
              <a:rPr lang="en-US"/>
              <a:t>This is NOT good for all use cases however (like passwords)</a:t>
            </a:r>
            <a:endParaRPr/>
          </a:p>
        </p:txBody>
      </p:sp>
      <p:sp>
        <p:nvSpPr>
          <p:cNvPr id="175" name="Google Shape;175;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pic>
        <p:nvPicPr>
          <p:cNvPr id="176" name="Google Shape;176;p22"/>
          <p:cNvPicPr preferRelativeResize="0"/>
          <p:nvPr>
            <p:ph idx="4" type="body"/>
          </p:nvPr>
        </p:nvPicPr>
        <p:blipFill rotWithShape="1">
          <a:blip r:embed="rId3">
            <a:alphaModFix/>
          </a:blip>
          <a:srcRect b="0" l="0" r="0" t="0"/>
          <a:stretch/>
        </p:blipFill>
        <p:spPr>
          <a:xfrm>
            <a:off x="6172200" y="2889597"/>
            <a:ext cx="5183188" cy="2915543"/>
          </a:xfrm>
          <a:prstGeom prst="rect">
            <a:avLst/>
          </a:prstGeom>
          <a:noFill/>
          <a:ln>
            <a:noFill/>
          </a:ln>
        </p:spPr>
      </p:pic>
      <p:sp>
        <p:nvSpPr>
          <p:cNvPr id="177" name="Google Shape;17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Hashes</a:t>
            </a:r>
            <a:endParaRPr/>
          </a:p>
        </p:txBody>
      </p:sp>
      <p:sp>
        <p:nvSpPr>
          <p:cNvPr id="184" name="Google Shape;184;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Hash Properties</a:t>
            </a:r>
            <a:endParaRPr/>
          </a:p>
        </p:txBody>
      </p:sp>
      <p:sp>
        <p:nvSpPr>
          <p:cNvPr id="185" name="Google Shape;185;p23"/>
          <p:cNvSpPr txBox="1"/>
          <p:nvPr>
            <p:ph idx="2" type="body"/>
          </p:nvPr>
        </p:nvSpPr>
        <p:spPr>
          <a:xfrm>
            <a:off x="839788" y="2505075"/>
            <a:ext cx="5157787" cy="369622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A Hash is a ONE WAY algorithm</a:t>
            </a:r>
            <a:endParaRPr/>
          </a:p>
          <a:p>
            <a:pPr indent="-228600" lvl="0" marL="228600" rtl="0" algn="l">
              <a:lnSpc>
                <a:spcPct val="80000"/>
              </a:lnSpc>
              <a:spcBef>
                <a:spcPts val="1000"/>
              </a:spcBef>
              <a:spcAft>
                <a:spcPts val="0"/>
              </a:spcAft>
              <a:buClr>
                <a:schemeClr val="dk1"/>
              </a:buClr>
              <a:buSzPts val="2800"/>
              <a:buChar char="•"/>
            </a:pPr>
            <a:r>
              <a:rPr lang="en-US"/>
              <a:t>It takes TEXT and returns a UNIQUE string of a FIXED length</a:t>
            </a:r>
            <a:endParaRPr/>
          </a:p>
          <a:p>
            <a:pPr indent="-228600" lvl="0" marL="228600" rtl="0" algn="l">
              <a:lnSpc>
                <a:spcPct val="80000"/>
              </a:lnSpc>
              <a:spcBef>
                <a:spcPts val="1000"/>
              </a:spcBef>
              <a:spcAft>
                <a:spcPts val="0"/>
              </a:spcAft>
              <a:buClr>
                <a:schemeClr val="dk1"/>
              </a:buClr>
              <a:buSzPts val="2800"/>
              <a:buChar char="•"/>
            </a:pPr>
            <a:r>
              <a:rPr lang="en-US"/>
              <a:t>sha1-online.com </a:t>
            </a:r>
            <a:endParaRPr/>
          </a:p>
          <a:p>
            <a:pPr indent="-228600" lvl="1" marL="685800" rtl="0" algn="l">
              <a:lnSpc>
                <a:spcPct val="80000"/>
              </a:lnSpc>
              <a:spcBef>
                <a:spcPts val="500"/>
              </a:spcBef>
              <a:spcAft>
                <a:spcPts val="0"/>
              </a:spcAft>
              <a:buClr>
                <a:schemeClr val="dk1"/>
              </a:buClr>
              <a:buSzPts val="2400"/>
              <a:buChar char="•"/>
            </a:pPr>
            <a:r>
              <a:rPr lang="en-US"/>
              <a:t>Ernesto Lee lives in Florida</a:t>
            </a:r>
            <a:endParaRPr/>
          </a:p>
          <a:p>
            <a:pPr indent="-228600" lvl="2" marL="1143000" rtl="0" algn="l">
              <a:lnSpc>
                <a:spcPct val="80000"/>
              </a:lnSpc>
              <a:spcBef>
                <a:spcPts val="500"/>
              </a:spcBef>
              <a:spcAft>
                <a:spcPts val="0"/>
              </a:spcAft>
              <a:buClr>
                <a:schemeClr val="dk1"/>
              </a:buClr>
              <a:buSzPts val="2000"/>
              <a:buChar char="•"/>
            </a:pPr>
            <a:r>
              <a:rPr lang="en-US"/>
              <a:t>SHA1=</a:t>
            </a:r>
            <a:r>
              <a:rPr b="1" lang="en-US"/>
              <a:t>fe9517321fc94f6687d3c4aeb03b1d659a6d134e</a:t>
            </a:r>
            <a:endParaRPr/>
          </a:p>
          <a:p>
            <a:pPr indent="-228600" lvl="2" marL="1143000" rtl="0" algn="l">
              <a:lnSpc>
                <a:spcPct val="80000"/>
              </a:lnSpc>
              <a:spcBef>
                <a:spcPts val="500"/>
              </a:spcBef>
              <a:spcAft>
                <a:spcPts val="0"/>
              </a:spcAft>
              <a:buClr>
                <a:schemeClr val="dk1"/>
              </a:buClr>
              <a:buSzPts val="2000"/>
              <a:buChar char="•"/>
            </a:pPr>
            <a:r>
              <a:rPr lang="en-US"/>
              <a:t>SHA256=</a:t>
            </a:r>
            <a:r>
              <a:rPr b="1" lang="en-US"/>
              <a:t>ae716375c88157d50731b4633a93afa61bef1c31f927d548d6930b2126537383</a:t>
            </a:r>
            <a:endParaRPr/>
          </a:p>
        </p:txBody>
      </p:sp>
      <p:sp>
        <p:nvSpPr>
          <p:cNvPr id="186" name="Google Shape;186;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pic>
        <p:nvPicPr>
          <p:cNvPr id="187" name="Google Shape;187;p23"/>
          <p:cNvPicPr preferRelativeResize="0"/>
          <p:nvPr>
            <p:ph idx="4" type="body"/>
          </p:nvPr>
        </p:nvPicPr>
        <p:blipFill rotWithShape="1">
          <a:blip r:embed="rId3">
            <a:alphaModFix/>
          </a:blip>
          <a:srcRect b="0" l="0" r="0" t="0"/>
          <a:stretch/>
        </p:blipFill>
        <p:spPr>
          <a:xfrm>
            <a:off x="6307402" y="2505075"/>
            <a:ext cx="4912784" cy="3684588"/>
          </a:xfrm>
          <a:prstGeom prst="rect">
            <a:avLst/>
          </a:prstGeom>
          <a:noFill/>
          <a:ln>
            <a:noFill/>
          </a:ln>
        </p:spPr>
      </p:pic>
      <p:sp>
        <p:nvSpPr>
          <p:cNvPr id="188" name="Google Shape;18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